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2"/>
  </p:notesMasterIdLst>
  <p:sldIdLst>
    <p:sldId id="256" r:id="rId2"/>
    <p:sldId id="337" r:id="rId3"/>
    <p:sldId id="355" r:id="rId4"/>
    <p:sldId id="526" r:id="rId5"/>
    <p:sldId id="527" r:id="rId6"/>
    <p:sldId id="528" r:id="rId7"/>
    <p:sldId id="529" r:id="rId8"/>
    <p:sldId id="530" r:id="rId9"/>
    <p:sldId id="336" r:id="rId10"/>
    <p:sldId id="335" r:id="rId11"/>
    <p:sldId id="338" r:id="rId12"/>
    <p:sldId id="433" r:id="rId13"/>
    <p:sldId id="434" r:id="rId14"/>
    <p:sldId id="435" r:id="rId15"/>
    <p:sldId id="423" r:id="rId16"/>
    <p:sldId id="436" r:id="rId17"/>
    <p:sldId id="437" r:id="rId18"/>
    <p:sldId id="438" r:id="rId19"/>
    <p:sldId id="345" r:id="rId20"/>
    <p:sldId id="439" r:id="rId21"/>
    <p:sldId id="531" r:id="rId22"/>
    <p:sldId id="532" r:id="rId23"/>
    <p:sldId id="347" r:id="rId24"/>
    <p:sldId id="348" r:id="rId25"/>
    <p:sldId id="354" r:id="rId26"/>
    <p:sldId id="356" r:id="rId27"/>
    <p:sldId id="442" r:id="rId28"/>
    <p:sldId id="443" r:id="rId29"/>
    <p:sldId id="444" r:id="rId30"/>
    <p:sldId id="445" r:id="rId31"/>
    <p:sldId id="446" r:id="rId32"/>
    <p:sldId id="447" r:id="rId33"/>
    <p:sldId id="448" r:id="rId34"/>
    <p:sldId id="450" r:id="rId35"/>
    <p:sldId id="449" r:id="rId36"/>
    <p:sldId id="451" r:id="rId37"/>
    <p:sldId id="452" r:id="rId38"/>
    <p:sldId id="453" r:id="rId39"/>
    <p:sldId id="454" r:id="rId40"/>
    <p:sldId id="455" r:id="rId41"/>
    <p:sldId id="456" r:id="rId42"/>
    <p:sldId id="457" r:id="rId43"/>
    <p:sldId id="458" r:id="rId44"/>
    <p:sldId id="466" r:id="rId45"/>
    <p:sldId id="467" r:id="rId46"/>
    <p:sldId id="461" r:id="rId47"/>
    <p:sldId id="462" r:id="rId48"/>
    <p:sldId id="463" r:id="rId49"/>
    <p:sldId id="464" r:id="rId50"/>
    <p:sldId id="465" r:id="rId51"/>
    <p:sldId id="468" r:id="rId52"/>
    <p:sldId id="469" r:id="rId53"/>
    <p:sldId id="470" r:id="rId54"/>
    <p:sldId id="471" r:id="rId55"/>
    <p:sldId id="472" r:id="rId56"/>
    <p:sldId id="473" r:id="rId57"/>
    <p:sldId id="474" r:id="rId58"/>
    <p:sldId id="475" r:id="rId59"/>
    <p:sldId id="476" r:id="rId60"/>
    <p:sldId id="477" r:id="rId61"/>
    <p:sldId id="478" r:id="rId62"/>
    <p:sldId id="479" r:id="rId63"/>
    <p:sldId id="480" r:id="rId64"/>
    <p:sldId id="481" r:id="rId65"/>
    <p:sldId id="482" r:id="rId66"/>
    <p:sldId id="483" r:id="rId67"/>
    <p:sldId id="484" r:id="rId68"/>
    <p:sldId id="485" r:id="rId69"/>
    <p:sldId id="486" r:id="rId70"/>
    <p:sldId id="487" r:id="rId71"/>
    <p:sldId id="488" r:id="rId72"/>
    <p:sldId id="489" r:id="rId73"/>
    <p:sldId id="490" r:id="rId74"/>
    <p:sldId id="491" r:id="rId75"/>
    <p:sldId id="492" r:id="rId76"/>
    <p:sldId id="493" r:id="rId77"/>
    <p:sldId id="494" r:id="rId78"/>
    <p:sldId id="495" r:id="rId79"/>
    <p:sldId id="496" r:id="rId80"/>
    <p:sldId id="497" r:id="rId81"/>
    <p:sldId id="498" r:id="rId82"/>
    <p:sldId id="499" r:id="rId83"/>
    <p:sldId id="500" r:id="rId84"/>
    <p:sldId id="501" r:id="rId85"/>
    <p:sldId id="502" r:id="rId86"/>
    <p:sldId id="503" r:id="rId87"/>
    <p:sldId id="504" r:id="rId88"/>
    <p:sldId id="505" r:id="rId89"/>
    <p:sldId id="506" r:id="rId90"/>
    <p:sldId id="507" r:id="rId91"/>
    <p:sldId id="508" r:id="rId92"/>
    <p:sldId id="509" r:id="rId93"/>
    <p:sldId id="510" r:id="rId94"/>
    <p:sldId id="511" r:id="rId95"/>
    <p:sldId id="512" r:id="rId96"/>
    <p:sldId id="513" r:id="rId97"/>
    <p:sldId id="514" r:id="rId98"/>
    <p:sldId id="515" r:id="rId99"/>
    <p:sldId id="516" r:id="rId100"/>
    <p:sldId id="517" r:id="rId101"/>
    <p:sldId id="518" r:id="rId102"/>
    <p:sldId id="519" r:id="rId103"/>
    <p:sldId id="520" r:id="rId104"/>
    <p:sldId id="521" r:id="rId105"/>
    <p:sldId id="522" r:id="rId106"/>
    <p:sldId id="523" r:id="rId107"/>
    <p:sldId id="524" r:id="rId108"/>
    <p:sldId id="525" r:id="rId109"/>
    <p:sldId id="533" r:id="rId110"/>
    <p:sldId id="534" r:id="rId111"/>
    <p:sldId id="535" r:id="rId112"/>
    <p:sldId id="536" r:id="rId113"/>
    <p:sldId id="537" r:id="rId114"/>
    <p:sldId id="538" r:id="rId115"/>
    <p:sldId id="539" r:id="rId116"/>
    <p:sldId id="540" r:id="rId117"/>
    <p:sldId id="541" r:id="rId118"/>
    <p:sldId id="542" r:id="rId119"/>
    <p:sldId id="543" r:id="rId120"/>
    <p:sldId id="544" r:id="rId121"/>
    <p:sldId id="545" r:id="rId122"/>
    <p:sldId id="546" r:id="rId123"/>
    <p:sldId id="547" r:id="rId124"/>
    <p:sldId id="548" r:id="rId125"/>
    <p:sldId id="549" r:id="rId126"/>
    <p:sldId id="552" r:id="rId127"/>
    <p:sldId id="553" r:id="rId128"/>
    <p:sldId id="555" r:id="rId129"/>
    <p:sldId id="556" r:id="rId130"/>
    <p:sldId id="557" r:id="rId131"/>
    <p:sldId id="558" r:id="rId132"/>
    <p:sldId id="559" r:id="rId133"/>
    <p:sldId id="560" r:id="rId134"/>
    <p:sldId id="561" r:id="rId135"/>
    <p:sldId id="562" r:id="rId136"/>
    <p:sldId id="563" r:id="rId137"/>
    <p:sldId id="564" r:id="rId138"/>
    <p:sldId id="565" r:id="rId139"/>
    <p:sldId id="566" r:id="rId140"/>
    <p:sldId id="567" r:id="rId141"/>
    <p:sldId id="568" r:id="rId142"/>
    <p:sldId id="569" r:id="rId143"/>
    <p:sldId id="570" r:id="rId144"/>
    <p:sldId id="571" r:id="rId145"/>
    <p:sldId id="572" r:id="rId146"/>
    <p:sldId id="573" r:id="rId147"/>
    <p:sldId id="574" r:id="rId148"/>
    <p:sldId id="575" r:id="rId149"/>
    <p:sldId id="576" r:id="rId150"/>
    <p:sldId id="577" r:id="rId151"/>
    <p:sldId id="578" r:id="rId152"/>
    <p:sldId id="579" r:id="rId153"/>
    <p:sldId id="580" r:id="rId154"/>
    <p:sldId id="581" r:id="rId155"/>
    <p:sldId id="582" r:id="rId156"/>
    <p:sldId id="583" r:id="rId157"/>
    <p:sldId id="584" r:id="rId158"/>
    <p:sldId id="585" r:id="rId159"/>
    <p:sldId id="586" r:id="rId160"/>
    <p:sldId id="587" r:id="rId161"/>
    <p:sldId id="588" r:id="rId162"/>
    <p:sldId id="589" r:id="rId163"/>
    <p:sldId id="590" r:id="rId164"/>
    <p:sldId id="591" r:id="rId165"/>
    <p:sldId id="592" r:id="rId166"/>
    <p:sldId id="593" r:id="rId167"/>
    <p:sldId id="594" r:id="rId168"/>
    <p:sldId id="595" r:id="rId169"/>
    <p:sldId id="596" r:id="rId170"/>
    <p:sldId id="424" r:id="rId171"/>
    <p:sldId id="425" r:id="rId172"/>
    <p:sldId id="426" r:id="rId173"/>
    <p:sldId id="427" r:id="rId174"/>
    <p:sldId id="428" r:id="rId175"/>
    <p:sldId id="429" r:id="rId176"/>
    <p:sldId id="430" r:id="rId177"/>
    <p:sldId id="431" r:id="rId178"/>
    <p:sldId id="550" r:id="rId179"/>
    <p:sldId id="551" r:id="rId180"/>
    <p:sldId id="339" r:id="rId181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6E6FA6"/>
    <a:srgbClr val="5BA7AD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32" autoAdjust="0"/>
    <p:restoredTop sz="97669" autoAdjust="0"/>
  </p:normalViewPr>
  <p:slideViewPr>
    <p:cSldViewPr>
      <p:cViewPr varScale="1">
        <p:scale>
          <a:sx n="112" d="100"/>
          <a:sy n="112" d="100"/>
        </p:scale>
        <p:origin x="19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notesMaster" Target="notesMasters/notes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tableStyles" Target="tableStyle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234567901234566E-2"/>
                  <c:y val="-0.44335325837910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F3A-462D-99D6-260735EE7211}"/>
                </c:ext>
              </c:extLst>
            </c:dLbl>
            <c:dLbl>
              <c:idx val="1"/>
              <c:layout>
                <c:manualLayout>
                  <c:x val="2.0061728395061727E-2"/>
                  <c:y val="-0.45177157916924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F3A-462D-99D6-260735EE7211}"/>
                </c:ext>
              </c:extLst>
            </c:dLbl>
            <c:dLbl>
              <c:idx val="2"/>
              <c:layout>
                <c:manualLayout>
                  <c:x val="2.4691358024691357E-2"/>
                  <c:y val="-0.460189458064384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F3A-462D-99D6-260735EE7211}"/>
                </c:ext>
              </c:extLst>
            </c:dLbl>
            <c:dLbl>
              <c:idx val="3"/>
              <c:layout>
                <c:manualLayout>
                  <c:x val="7.716049382716049E-3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F3A-462D-99D6-260735EE7211}"/>
                </c:ext>
              </c:extLst>
            </c:dLbl>
            <c:dLbl>
              <c:idx val="4"/>
              <c:layout>
                <c:manualLayout>
                  <c:x val="3.0864197530864196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F3A-462D-99D6-260735EE7211}"/>
                </c:ext>
              </c:extLst>
            </c:dLbl>
            <c:dLbl>
              <c:idx val="5"/>
              <c:layout>
                <c:manualLayout>
                  <c:x val="1.5432098765432098E-3"/>
                  <c:y val="-0.42932309197470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F3A-462D-99D6-260735EE72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 год </c:v>
                </c:pt>
                <c:pt idx="1">
                  <c:v>2018  год оценка</c:v>
                </c:pt>
                <c:pt idx="2">
                  <c:v>2018 год   факт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172.13570000000001</c:v>
                </c:pt>
                <c:pt idx="1">
                  <c:v>176.8</c:v>
                </c:pt>
                <c:pt idx="2">
                  <c:v>179.2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3A-462D-99D6-260735EE72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2996608"/>
        <c:axId val="109143168"/>
        <c:axId val="0"/>
      </c:bar3DChart>
      <c:catAx>
        <c:axId val="82996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143168"/>
        <c:crosses val="autoZero"/>
        <c:auto val="1"/>
        <c:lblAlgn val="ctr"/>
        <c:lblOffset val="100"/>
        <c:noMultiLvlLbl val="0"/>
      </c:catAx>
      <c:valAx>
        <c:axId val="109143168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29966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60619E"/>
            </a:solidFill>
          </c:spPr>
          <c:invertIfNegative val="0"/>
          <c:dLbls>
            <c:dLbl>
              <c:idx val="0"/>
              <c:layout>
                <c:manualLayout>
                  <c:x val="1.8518518518518517E-2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B7-4B7B-A2B8-A7EEE1343D2B}"/>
                </c:ext>
              </c:extLst>
            </c:dLbl>
            <c:dLbl>
              <c:idx val="1"/>
              <c:layout>
                <c:manualLayout>
                  <c:x val="9.2592592592592587E-2"/>
                  <c:y val="-1.5204281432323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BB7-4B7B-A2B8-A7EEE1343D2B}"/>
                </c:ext>
              </c:extLst>
            </c:dLbl>
            <c:dLbl>
              <c:idx val="2"/>
              <c:layout>
                <c:manualLayout>
                  <c:x val="7.8703703703703706E-2"/>
                  <c:y val="4.00290590155197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B7-4B7B-A2B8-A7EEE1343D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факт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24293.7</c:v>
                </c:pt>
                <c:pt idx="1">
                  <c:v>24928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B7-4B7B-A2B8-A7EEE1343D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 по Московской области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3.7037037037037035E-2"/>
                  <c:y val="-7.1977625972113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BB7-4B7B-A2B8-A7EEE1343D2B}"/>
                </c:ext>
              </c:extLst>
            </c:dLbl>
            <c:dLbl>
              <c:idx val="1"/>
              <c:layout>
                <c:manualLayout>
                  <c:x val="3.7037037037037035E-2"/>
                  <c:y val="-2.890810837563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BB7-4B7B-A2B8-A7EEE1343D2B}"/>
                </c:ext>
              </c:extLst>
            </c:dLbl>
            <c:dLbl>
              <c:idx val="2"/>
              <c:layout>
                <c:manualLayout>
                  <c:x val="3.0864197530864196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BB7-4B7B-A2B8-A7EEE1343D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2017 год факт</c:v>
                </c:pt>
                <c:pt idx="1">
                  <c:v>2018 год факт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18420.5</c:v>
                </c:pt>
                <c:pt idx="1">
                  <c:v>21108.2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BB7-4B7B-A2B8-A7EEE1343D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722624"/>
        <c:axId val="21724160"/>
        <c:axId val="0"/>
      </c:bar3DChart>
      <c:catAx>
        <c:axId val="21722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24160"/>
        <c:crosses val="autoZero"/>
        <c:auto val="1"/>
        <c:lblAlgn val="ctr"/>
        <c:lblOffset val="100"/>
        <c:noMultiLvlLbl val="0"/>
      </c:catAx>
      <c:valAx>
        <c:axId val="2172416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2262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63061189417826224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99-405D-BEF2-712E7055A90C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99-405D-BEF2-712E7055A90C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99-405D-BEF2-712E7055A90C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99-405D-BEF2-712E7055A9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435.8</c:v>
                </c:pt>
                <c:pt idx="1">
                  <c:v>30</c:v>
                </c:pt>
                <c:pt idx="2">
                  <c:v>744.73176000000001</c:v>
                </c:pt>
                <c:pt idx="3">
                  <c:v>585.07966199999998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99-405D-BEF2-712E7055A9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99-405D-BEF2-712E7055A90C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99-405D-BEF2-712E7055A90C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99-405D-BEF2-712E7055A90C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99-405D-BEF2-712E7055A9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2460.3000000000002</c:v>
                </c:pt>
                <c:pt idx="1">
                  <c:v>2609.6280000000002</c:v>
                </c:pt>
                <c:pt idx="2">
                  <c:v>2812.364</c:v>
                </c:pt>
                <c:pt idx="3">
                  <c:v>2547.1478069999998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699-405D-BEF2-712E7055A90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699-405D-BEF2-712E7055A90C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699-405D-BEF2-712E7055A90C}"/>
                </c:ext>
              </c:extLst>
            </c:dLbl>
            <c:dLbl>
              <c:idx val="2"/>
              <c:layout>
                <c:manualLayout>
                  <c:x val="1.3435539034296241E-2"/>
                  <c:y val="-2.68602109212536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699-405D-BEF2-712E7055A90C}"/>
                </c:ext>
              </c:extLst>
            </c:dLbl>
            <c:dLbl>
              <c:idx val="3"/>
              <c:layout>
                <c:manualLayout>
                  <c:x val="1.3435539034296241E-2"/>
                  <c:y val="-3.141177970277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699-405D-BEF2-712E7055A9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104.3</c:v>
                </c:pt>
                <c:pt idx="1">
                  <c:v>0</c:v>
                </c:pt>
                <c:pt idx="2">
                  <c:v>16.399999999999999</c:v>
                </c:pt>
                <c:pt idx="3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699-405D-BEF2-712E7055A9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756544"/>
        <c:axId val="25719168"/>
        <c:axId val="0"/>
      </c:bar3DChart>
      <c:catAx>
        <c:axId val="21756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719168"/>
        <c:crosses val="autoZero"/>
        <c:auto val="1"/>
        <c:lblAlgn val="ctr"/>
        <c:lblOffset val="100"/>
        <c:noMultiLvlLbl val="0"/>
      </c:catAx>
      <c:valAx>
        <c:axId val="2571916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175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85785928488605"/>
          <c:y val="5.2978586712399335E-2"/>
          <c:w val="0.21114214071511392"/>
          <c:h val="0.84018455885866594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0"/>
      <c:depthPercent val="7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1C59-4F1F-BAAD-03E57AF2C711}"/>
              </c:ext>
            </c:extLst>
          </c:dPt>
          <c:dPt>
            <c:idx val="1"/>
            <c:bubble3D val="0"/>
            <c:explosion val="10"/>
            <c:extLst>
              <c:ext xmlns:c16="http://schemas.microsoft.com/office/drawing/2014/chart" uri="{C3380CC4-5D6E-409C-BE32-E72D297353CC}">
                <c16:uniqueId val="{00000001-1C59-4F1F-BAAD-03E57AF2C711}"/>
              </c:ext>
            </c:extLst>
          </c:dPt>
          <c:dPt>
            <c:idx val="2"/>
            <c:bubble3D val="0"/>
            <c:explosion val="6"/>
            <c:extLst>
              <c:ext xmlns:c16="http://schemas.microsoft.com/office/drawing/2014/chart" uri="{C3380CC4-5D6E-409C-BE32-E72D297353CC}">
                <c16:uniqueId val="{00000002-1C59-4F1F-BAAD-03E57AF2C711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3-1C59-4F1F-BAAD-03E57AF2C711}"/>
              </c:ext>
            </c:extLst>
          </c:dPt>
          <c:dPt>
            <c:idx val="4"/>
            <c:bubble3D val="0"/>
            <c:explosion val="12"/>
            <c:extLst>
              <c:ext xmlns:c16="http://schemas.microsoft.com/office/drawing/2014/chart" uri="{C3380CC4-5D6E-409C-BE32-E72D297353CC}">
                <c16:uniqueId val="{00000004-1C59-4F1F-BAAD-03E57AF2C711}"/>
              </c:ext>
            </c:extLst>
          </c:dPt>
          <c:dPt>
            <c:idx val="5"/>
            <c:bubble3D val="0"/>
            <c:explosion val="34"/>
            <c:extLst>
              <c:ext xmlns:c16="http://schemas.microsoft.com/office/drawing/2014/chart" uri="{C3380CC4-5D6E-409C-BE32-E72D297353CC}">
                <c16:uniqueId val="{00000005-1C59-4F1F-BAAD-03E57AF2C711}"/>
              </c:ext>
            </c:extLst>
          </c:dPt>
          <c:dPt>
            <c:idx val="6"/>
            <c:bubble3D val="0"/>
            <c:explosion val="13"/>
            <c:extLst>
              <c:ext xmlns:c16="http://schemas.microsoft.com/office/drawing/2014/chart" uri="{C3380CC4-5D6E-409C-BE32-E72D297353CC}">
                <c16:uniqueId val="{00000006-1C59-4F1F-BAAD-03E57AF2C711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7-1C59-4F1F-BAAD-03E57AF2C711}"/>
              </c:ext>
            </c:extLst>
          </c:dPt>
          <c:dPt>
            <c:idx val="8"/>
            <c:bubble3D val="0"/>
            <c:explosion val="14"/>
            <c:extLst>
              <c:ext xmlns:c16="http://schemas.microsoft.com/office/drawing/2014/chart" uri="{C3380CC4-5D6E-409C-BE32-E72D297353CC}">
                <c16:uniqueId val="{00000008-1C59-4F1F-BAAD-03E57AF2C711}"/>
              </c:ext>
            </c:extLst>
          </c:dPt>
          <c:dPt>
            <c:idx val="9"/>
            <c:bubble3D val="0"/>
            <c:explosion val="1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A-1C59-4F1F-BAAD-03E57AF2C711}"/>
              </c:ext>
            </c:extLst>
          </c:dPt>
          <c:dPt>
            <c:idx val="10"/>
            <c:bubble3D val="0"/>
            <c:explosion val="22"/>
            <c:extLst>
              <c:ext xmlns:c16="http://schemas.microsoft.com/office/drawing/2014/chart" uri="{C3380CC4-5D6E-409C-BE32-E72D297353CC}">
                <c16:uniqueId val="{0000000B-1C59-4F1F-BAAD-03E57AF2C711}"/>
              </c:ext>
            </c:extLst>
          </c:dPt>
          <c:dLbls>
            <c:dLbl>
              <c:idx val="0"/>
              <c:layout>
                <c:manualLayout>
                  <c:x val="7.1765334888694468E-4"/>
                  <c:y val="4.4907579869207914E-3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59-4F1F-BAAD-03E57AF2C711}"/>
                </c:ext>
              </c:extLst>
            </c:dLbl>
            <c:dLbl>
              <c:idx val="1"/>
              <c:layout>
                <c:manualLayout>
                  <c:x val="-5.9509575191989891E-3"/>
                  <c:y val="-1.891995558071411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59-4F1F-BAAD-03E57AF2C711}"/>
                </c:ext>
              </c:extLst>
            </c:dLbl>
            <c:dLbl>
              <c:idx val="2"/>
              <c:layout>
                <c:manualLayout>
                  <c:x val="-3.0864197530864178E-3"/>
                  <c:y val="-6.569189047543927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C59-4F1F-BAAD-03E57AF2C711}"/>
                </c:ext>
              </c:extLst>
            </c:dLbl>
            <c:dLbl>
              <c:idx val="3"/>
              <c:layout>
                <c:manualLayout>
                  <c:x val="1.5432098765432098E-3"/>
                  <c:y val="-4.64241635258979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59-4F1F-BAAD-03E57AF2C711}"/>
                </c:ext>
              </c:extLst>
            </c:dLbl>
            <c:dLbl>
              <c:idx val="4"/>
              <c:layout>
                <c:manualLayout>
                  <c:x val="5.2142145426266162E-2"/>
                  <c:y val="-2.905415467474097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22 067,80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C59-4F1F-BAAD-03E57AF2C711}"/>
                </c:ext>
              </c:extLst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59-4F1F-BAAD-03E57AF2C711}"/>
                </c:ext>
              </c:extLst>
            </c:dLbl>
            <c:dLbl>
              <c:idx val="6"/>
              <c:layout>
                <c:manualLayout>
                  <c:x val="1.3852313599688929E-2"/>
                  <c:y val="-1.2844783053856838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59-4F1F-BAAD-03E57AF2C711}"/>
                </c:ext>
              </c:extLst>
            </c:dLbl>
            <c:dLbl>
              <c:idx val="7"/>
              <c:layout>
                <c:manualLayout>
                  <c:x val="3.1240035967726256E-2"/>
                  <c:y val="2.6041535479087097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59-4F1F-BAAD-03E57AF2C711}"/>
                </c:ext>
              </c:extLst>
            </c:dLbl>
            <c:dLbl>
              <c:idx val="8"/>
              <c:layout>
                <c:manualLayout>
                  <c:x val="5.1926582093904904E-2"/>
                  <c:y val="9.4946665482388157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59-4F1F-BAAD-03E57AF2C711}"/>
                </c:ext>
              </c:extLst>
            </c:dLbl>
            <c:dLbl>
              <c:idx val="9"/>
              <c:layout>
                <c:manualLayout>
                  <c:x val="3.559273840769904E-2"/>
                  <c:y val="3.197883676442710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59-4F1F-BAAD-03E57AF2C711}"/>
                </c:ext>
              </c:extLst>
            </c:dLbl>
            <c:dLbl>
              <c:idx val="10"/>
              <c:layout>
                <c:manualLayout>
                  <c:x val="-4.2197433654126579E-2"/>
                  <c:y val="-2.34405414804630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1 369,40
</a:t>
                    </a:r>
                  </a:p>
                </c:rich>
              </c:tx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59-4F1F-BAAD-03E57AF2C711}"/>
                </c:ext>
              </c:extLst>
            </c:dLbl>
            <c:dLbl>
              <c:idx val="11"/>
              <c:layout>
                <c:manualLayout>
                  <c:x val="-8.7305944395839427E-2"/>
                  <c:y val="0.122113707538861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59-4F1F-BAAD-03E57AF2C7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#,##0.00</c:formatCode>
                <c:ptCount val="11"/>
                <c:pt idx="0">
                  <c:v>1094674.3</c:v>
                </c:pt>
                <c:pt idx="1">
                  <c:v>55885.4</c:v>
                </c:pt>
                <c:pt idx="2">
                  <c:v>741764.5</c:v>
                </c:pt>
                <c:pt idx="3">
                  <c:v>1093577.8</c:v>
                </c:pt>
                <c:pt idx="4">
                  <c:v>22067.8</c:v>
                </c:pt>
                <c:pt idx="5">
                  <c:v>3707783.4</c:v>
                </c:pt>
                <c:pt idx="6">
                  <c:v>514341.2</c:v>
                </c:pt>
                <c:pt idx="7">
                  <c:v>229591.7</c:v>
                </c:pt>
                <c:pt idx="8">
                  <c:v>237100.4</c:v>
                </c:pt>
                <c:pt idx="9">
                  <c:v>48996.1</c:v>
                </c:pt>
                <c:pt idx="10">
                  <c:v>1369.4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C59-4F1F-BAAD-03E57AF2C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83690708252142E-2"/>
                  <c:y val="-0.448965324940863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B3A-42AD-A0C4-0837870CEE92}"/>
                </c:ext>
              </c:extLst>
            </c:dLbl>
            <c:dLbl>
              <c:idx val="1"/>
              <c:layout>
                <c:manualLayout>
                  <c:x val="2.379792072774535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B3A-42AD-A0C4-0837870CEE92}"/>
                </c:ext>
              </c:extLst>
            </c:dLbl>
            <c:dLbl>
              <c:idx val="2"/>
              <c:layout>
                <c:manualLayout>
                  <c:x val="1.5594541910331383E-2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B3A-42AD-A0C4-0837870CEE92}"/>
                </c:ext>
              </c:extLst>
            </c:dLbl>
            <c:dLbl>
              <c:idx val="3"/>
              <c:layout>
                <c:manualLayout>
                  <c:x val="1.0640025990903183E-2"/>
                  <c:y val="-0.420904992132059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3A-42AD-A0C4-0837870CEE92}"/>
                </c:ext>
              </c:extLst>
            </c:dLbl>
            <c:dLbl>
              <c:idx val="4"/>
              <c:layout>
                <c:manualLayout>
                  <c:x val="1.9005847953216373E-2"/>
                  <c:y val="-0.432129125255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3A-42AD-A0C4-0837870CEE92}"/>
                </c:ext>
              </c:extLst>
            </c:dLbl>
            <c:dLbl>
              <c:idx val="5"/>
              <c:layout>
                <c:manualLayout>
                  <c:x val="1.9005847953216495E-2"/>
                  <c:y val="-0.426517058693820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3A-42AD-A0C4-0837870CEE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 год </c:v>
                </c:pt>
                <c:pt idx="1">
                  <c:v>2018 год оценка</c:v>
                </c:pt>
                <c:pt idx="2">
                  <c:v>2018 год факт 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58909.1</c:v>
                </c:pt>
                <c:pt idx="1">
                  <c:v>64231.199999999997</c:v>
                </c:pt>
                <c:pt idx="2">
                  <c:v>65288.5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3A-42AD-A0C4-0837870CEE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13408"/>
        <c:axId val="109413504"/>
        <c:axId val="0"/>
      </c:bar3DChart>
      <c:catAx>
        <c:axId val="1093134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413504"/>
        <c:crosses val="autoZero"/>
        <c:auto val="1"/>
        <c:lblAlgn val="ctr"/>
        <c:lblOffset val="100"/>
        <c:noMultiLvlLbl val="0"/>
      </c:catAx>
      <c:valAx>
        <c:axId val="109413504"/>
        <c:scaling>
          <c:orientation val="minMax"/>
          <c:min val="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13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005847953216404E-2"/>
                  <c:y val="-0.42371102541293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806-4D01-A37D-F12C4175DF48}"/>
                </c:ext>
              </c:extLst>
            </c:dLbl>
            <c:dLbl>
              <c:idx val="1"/>
              <c:layout>
                <c:manualLayout>
                  <c:x val="2.0549057829759583E-2"/>
                  <c:y val="-0.426517279641322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06-4D01-A37D-F12C4175DF48}"/>
                </c:ext>
              </c:extLst>
            </c:dLbl>
            <c:dLbl>
              <c:idx val="2"/>
              <c:layout>
                <c:manualLayout>
                  <c:x val="1.3969982553350422E-2"/>
                  <c:y val="-0.440547225098222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06-4D01-A37D-F12C4175DF48}"/>
                </c:ext>
              </c:extLst>
            </c:dLbl>
            <c:dLbl>
              <c:idx val="3"/>
              <c:layout>
                <c:manualLayout>
                  <c:x val="5.7667316439246261E-3"/>
                  <c:y val="-0.41248689228941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06-4D01-A37D-F12C4175DF48}"/>
                </c:ext>
              </c:extLst>
            </c:dLbl>
            <c:dLbl>
              <c:idx val="4"/>
              <c:layout>
                <c:manualLayout>
                  <c:x val="7.6348278102664063E-3"/>
                  <c:y val="-0.37600868058547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06-4D01-A37D-F12C4175DF48}"/>
                </c:ext>
              </c:extLst>
            </c:dLbl>
            <c:dLbl>
              <c:idx val="5"/>
              <c:layout>
                <c:manualLayout>
                  <c:x val="1.0883562800264002E-2"/>
                  <c:y val="-0.376008459637973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06-4D01-A37D-F12C4175DF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 оценка</c:v>
                </c:pt>
                <c:pt idx="2">
                  <c:v>2018 год  факт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317</c:v>
                </c:pt>
                <c:pt idx="1">
                  <c:v>290</c:v>
                </c:pt>
                <c:pt idx="2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806-4D01-A37D-F12C4175DF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428096"/>
        <c:axId val="109180032"/>
        <c:axId val="0"/>
      </c:bar3DChart>
      <c:catAx>
        <c:axId val="109428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180032"/>
        <c:crosses val="autoZero"/>
        <c:auto val="1"/>
        <c:lblAlgn val="ctr"/>
        <c:lblOffset val="100"/>
        <c:noMultiLvlLbl val="0"/>
      </c:catAx>
      <c:valAx>
        <c:axId val="1091800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4280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206533569093499E-2"/>
          <c:y val="3.1572749556698032E-2"/>
          <c:w val="0.90278713600826299"/>
          <c:h val="0.894057554749340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2592592592592587E-3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23F-4DC9-8F1C-833117B61541}"/>
                </c:ext>
              </c:extLst>
            </c:dLbl>
            <c:dLbl>
              <c:idx val="1"/>
              <c:layout>
                <c:manualLayout>
                  <c:x val="1.8924626380766731E-2"/>
                  <c:y val="-0.300245561054202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23F-4DC9-8F1C-833117B61541}"/>
                </c:ext>
              </c:extLst>
            </c:dLbl>
            <c:dLbl>
              <c:idx val="2"/>
              <c:layout>
                <c:manualLayout>
                  <c:x val="1.8681227512928649E-2"/>
                  <c:y val="-0.242835117286620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23F-4DC9-8F1C-833117B61541}"/>
                </c:ext>
              </c:extLst>
            </c:dLbl>
            <c:dLbl>
              <c:idx val="3"/>
              <c:layout>
                <c:manualLayout>
                  <c:x val="9.0155945419103309E-3"/>
                  <c:y val="-0.274991261526278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3F-4DC9-8F1C-833117B61541}"/>
                </c:ext>
              </c:extLst>
            </c:dLbl>
            <c:dLbl>
              <c:idx val="4"/>
              <c:layout>
                <c:manualLayout>
                  <c:x val="7.6348278102664063E-3"/>
                  <c:y val="-0.289021427930680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23F-4DC9-8F1C-833117B61541}"/>
                </c:ext>
              </c:extLst>
            </c:dLbl>
            <c:dLbl>
              <c:idx val="5"/>
              <c:layout>
                <c:manualLayout>
                  <c:x val="1.2508122157245083E-2"/>
                  <c:y val="-0.289021427930680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3F-4DC9-8F1C-833117B615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оценка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591.49</c:v>
                </c:pt>
                <c:pt idx="1">
                  <c:v>351.54</c:v>
                </c:pt>
                <c:pt idx="2">
                  <c:v>268.94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3F-4DC9-8F1C-833117B61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333120"/>
        <c:axId val="109339008"/>
        <c:axId val="0"/>
      </c:bar3DChart>
      <c:catAx>
        <c:axId val="10933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39008"/>
        <c:crosses val="autoZero"/>
        <c:auto val="1"/>
        <c:lblAlgn val="ctr"/>
        <c:lblOffset val="100"/>
        <c:noMultiLvlLbl val="0"/>
      </c:catAx>
      <c:valAx>
        <c:axId val="109339008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933312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750487329434698E-2"/>
          <c:y val="3.2676368029603428E-2"/>
          <c:w val="0.91112735542560108"/>
          <c:h val="0.8903543600233497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87914230019493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D2-40A3-A8A7-8C3BC4117004}"/>
                </c:ext>
              </c:extLst>
            </c:dLbl>
            <c:dLbl>
              <c:idx val="1"/>
              <c:layout>
                <c:manualLayout>
                  <c:x val="1.0802469135802469E-2"/>
                  <c:y val="-0.437741412764844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D2-40A3-A8A7-8C3BC4117004}"/>
                </c:ext>
              </c:extLst>
            </c:dLbl>
            <c:dLbl>
              <c:idx val="2"/>
              <c:layout>
                <c:manualLayout>
                  <c:x val="1.3970110461338591E-2"/>
                  <c:y val="-0.434935158536461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D2-40A3-A8A7-8C3BC4117004}"/>
                </c:ext>
              </c:extLst>
            </c:dLbl>
            <c:dLbl>
              <c:idx val="3"/>
              <c:layout>
                <c:manualLayout>
                  <c:x val="1.3888888888888888E-2"/>
                  <c:y val="-0.42932309197470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D2-40A3-A8A7-8C3BC4117004}"/>
                </c:ext>
              </c:extLst>
            </c:dLbl>
            <c:dLbl>
              <c:idx val="4"/>
              <c:layout>
                <c:manualLayout>
                  <c:x val="9.2592592592592587E-3"/>
                  <c:y val="-0.437741191817341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D2-40A3-A8A7-8C3BC4117004}"/>
                </c:ext>
              </c:extLst>
            </c:dLbl>
            <c:dLbl>
              <c:idx val="5"/>
              <c:layout>
                <c:manualLayout>
                  <c:x val="9.2592592592592587E-3"/>
                  <c:y val="-0.434935158536461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D2-40A3-A8A7-8C3BC411700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1"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2017 год</c:v>
                </c:pt>
                <c:pt idx="1">
                  <c:v>2018 год оценка </c:v>
                </c:pt>
                <c:pt idx="2">
                  <c:v>2018 год факт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41.23</c:v>
                </c:pt>
                <c:pt idx="1">
                  <c:v>42.1</c:v>
                </c:pt>
                <c:pt idx="2">
                  <c:v>42.71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D2-40A3-A8A7-8C3BC41170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8987520"/>
        <c:axId val="108989056"/>
        <c:axId val="0"/>
      </c:bar3DChart>
      <c:catAx>
        <c:axId val="10898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989056"/>
        <c:crosses val="autoZero"/>
        <c:auto val="1"/>
        <c:lblAlgn val="ctr"/>
        <c:lblOffset val="100"/>
        <c:noMultiLvlLbl val="0"/>
      </c:catAx>
      <c:valAx>
        <c:axId val="108989056"/>
        <c:scaling>
          <c:orientation val="minMax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8987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0">
                  <c:v>7125</c:v>
                </c:pt>
                <c:pt idx="1">
                  <c:v>6830.116</c:v>
                </c:pt>
                <c:pt idx="2">
                  <c:v>8165.4512829999994</c:v>
                </c:pt>
                <c:pt idx="3">
                  <c:v>7528.0800689999996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F-4C1B-93FB-44EDBA8242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7667</c:v>
                </c:pt>
                <c:pt idx="1">
                  <c:v>7250.6332000000002</c:v>
                </c:pt>
                <c:pt idx="2">
                  <c:v>8666.0720000000001</c:v>
                </c:pt>
                <c:pt idx="3">
                  <c:v>7747.1521000000002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CF-4C1B-93FB-44EDBA824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398656"/>
        <c:axId val="25400448"/>
        <c:axId val="0"/>
      </c:bar3DChart>
      <c:catAx>
        <c:axId val="2539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400448"/>
        <c:crossesAt val="0"/>
        <c:auto val="1"/>
        <c:lblAlgn val="ctr"/>
        <c:lblOffset val="100"/>
        <c:noMultiLvlLbl val="0"/>
      </c:catAx>
      <c:valAx>
        <c:axId val="25400448"/>
        <c:scaling>
          <c:orientation val="minMax"/>
          <c:max val="9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398656"/>
        <c:crosses val="autoZero"/>
        <c:crossBetween val="between"/>
        <c:majorUnit val="1000"/>
        <c:minorUnit val="200"/>
      </c:valAx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на 2018 год</c:v>
                </c:pt>
                <c:pt idx="2">
                  <c:v>Уточненный план на 2018 год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-542</c:v>
                </c:pt>
                <c:pt idx="1">
                  <c:v>-420.51720000000017</c:v>
                </c:pt>
                <c:pt idx="2">
                  <c:v>-497.70931700000017</c:v>
                </c:pt>
                <c:pt idx="3">
                  <c:v>-219.07203100000135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1A-4811-9AC8-F5D4923EE5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5823488"/>
        <c:axId val="25844736"/>
        <c:axId val="0"/>
      </c:bar3DChart>
      <c:catAx>
        <c:axId val="2582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844736"/>
        <c:crosses val="autoZero"/>
        <c:auto val="1"/>
        <c:lblAlgn val="ctr"/>
        <c:lblOffset val="1000"/>
        <c:tickMarkSkip val="20"/>
        <c:noMultiLvlLbl val="0"/>
      </c:catAx>
      <c:valAx>
        <c:axId val="25844736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582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  <c:extLst>
              <c:ext xmlns:c16="http://schemas.microsoft.com/office/drawing/2014/chart" uri="{C3380CC4-5D6E-409C-BE32-E72D297353CC}">
                <c16:uniqueId val="{00000001-5AF9-400A-A29B-72A2F08A2AAA}"/>
              </c:ext>
            </c:extLst>
          </c:dPt>
          <c:dPt>
            <c:idx val="1"/>
            <c:bubble3D val="0"/>
            <c:explosion val="15"/>
            <c:extLst>
              <c:ext xmlns:c16="http://schemas.microsoft.com/office/drawing/2014/chart" uri="{C3380CC4-5D6E-409C-BE32-E72D297353CC}">
                <c16:uniqueId val="{00000002-5AF9-400A-A29B-72A2F08A2AAA}"/>
              </c:ext>
            </c:extLst>
          </c:dPt>
          <c:dPt>
            <c:idx val="2"/>
            <c:bubble3D val="0"/>
            <c:explosion val="17"/>
            <c:extLst>
              <c:ext xmlns:c16="http://schemas.microsoft.com/office/drawing/2014/chart" uri="{C3380CC4-5D6E-409C-BE32-E72D297353CC}">
                <c16:uniqueId val="{00000003-5AF9-400A-A29B-72A2F08A2AAA}"/>
              </c:ext>
            </c:extLst>
          </c:dPt>
          <c:dPt>
            <c:idx val="3"/>
            <c:bubble3D val="0"/>
            <c:explosion val="8"/>
            <c:extLst>
              <c:ext xmlns:c16="http://schemas.microsoft.com/office/drawing/2014/chart" uri="{C3380CC4-5D6E-409C-BE32-E72D297353CC}">
                <c16:uniqueId val="{00000004-5AF9-400A-A29B-72A2F08A2AAA}"/>
              </c:ext>
            </c:extLst>
          </c:dPt>
          <c:dPt>
            <c:idx val="4"/>
            <c:bubble3D val="0"/>
            <c:explosion val="9"/>
            <c:extLst>
              <c:ext xmlns:c16="http://schemas.microsoft.com/office/drawing/2014/chart" uri="{C3380CC4-5D6E-409C-BE32-E72D297353CC}">
                <c16:uniqueId val="{00000005-5AF9-400A-A29B-72A2F08A2AAA}"/>
              </c:ext>
            </c:extLst>
          </c:dPt>
          <c:dPt>
            <c:idx val="5"/>
            <c:bubble3D val="0"/>
            <c:explosion val="13"/>
            <c:extLst>
              <c:ext xmlns:c16="http://schemas.microsoft.com/office/drawing/2014/chart" uri="{C3380CC4-5D6E-409C-BE32-E72D297353CC}">
                <c16:uniqueId val="{00000006-5AF9-400A-A29B-72A2F08A2AAA}"/>
              </c:ext>
            </c:extLst>
          </c:dPt>
          <c:dPt>
            <c:idx val="6"/>
            <c:bubble3D val="0"/>
            <c:explosion val="16"/>
            <c:extLst>
              <c:ext xmlns:c16="http://schemas.microsoft.com/office/drawing/2014/chart" uri="{C3380CC4-5D6E-409C-BE32-E72D297353CC}">
                <c16:uniqueId val="{00000007-5AF9-400A-A29B-72A2F08A2AAA}"/>
              </c:ext>
            </c:extLst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AF9-400A-A29B-72A2F08A2AAA}"/>
                </c:ext>
              </c:extLst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AF9-400A-A29B-72A2F08A2AAA}"/>
                </c:ext>
              </c:extLst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AF9-400A-A29B-72A2F08A2AAA}"/>
                </c:ext>
              </c:extLst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AF9-400A-A29B-72A2F08A2AAA}"/>
                </c:ext>
              </c:extLst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AF9-400A-A29B-72A2F08A2AAA}"/>
                </c:ext>
              </c:extLst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AF9-400A-A29B-72A2F08A2AAA}"/>
                </c:ext>
              </c:extLst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F9-400A-A29B-72A2F08A2A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1528.7</c:v>
                </c:pt>
                <c:pt idx="1">
                  <c:v>555.6</c:v>
                </c:pt>
                <c:pt idx="2" formatCode="#,##0.00">
                  <c:v>1421.3</c:v>
                </c:pt>
                <c:pt idx="3">
                  <c:v>465.4</c:v>
                </c:pt>
                <c:pt idx="4">
                  <c:v>185.6</c:v>
                </c:pt>
                <c:pt idx="5">
                  <c:v>96.6</c:v>
                </c:pt>
                <c:pt idx="6">
                  <c:v>125.89958599999954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F9-400A-A29B-72A2F08A2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D3-4363-84B0-46846A52DDB2}"/>
                </c:ext>
              </c:extLst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D3-4363-84B0-46846A52DDB2}"/>
                </c:ext>
              </c:extLst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D3-4363-84B0-46846A52DDB2}"/>
                </c:ext>
              </c:extLst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 formatCode="#,##0.0">
                  <c:v>1227.3</c:v>
                </c:pt>
                <c:pt idx="1">
                  <c:v>1219.5</c:v>
                </c:pt>
                <c:pt idx="2">
                  <c:v>1519.8</c:v>
                </c:pt>
                <c:pt idx="3" formatCode="#,##0.00">
                  <c:v>1528.7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D3-4363-84B0-46846A52DD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D3-4363-84B0-46846A52DDB2}"/>
                </c:ext>
              </c:extLst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D3-4363-84B0-46846A52DDB2}"/>
                </c:ext>
              </c:extLst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D3-4363-84B0-46846A52DDB2}"/>
                </c:ext>
              </c:extLst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#,##0.0">
                  <c:v>580.20000000000005</c:v>
                </c:pt>
                <c:pt idx="1">
                  <c:v>524.79999999999995</c:v>
                </c:pt>
                <c:pt idx="2">
                  <c:v>566.79999999999995</c:v>
                </c:pt>
                <c:pt idx="3">
                  <c:v>555.6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0D3-4363-84B0-46846A52DDB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D3-4363-84B0-46846A52DDB2}"/>
                </c:ext>
              </c:extLst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D3-4363-84B0-46846A52DDB2}"/>
                </c:ext>
              </c:extLst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D3-4363-84B0-46846A52DDB2}"/>
                </c:ext>
              </c:extLst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 formatCode="#,##0.0">
                  <c:v>1515.9</c:v>
                </c:pt>
                <c:pt idx="1">
                  <c:v>1520</c:v>
                </c:pt>
                <c:pt idx="2">
                  <c:v>1465.1</c:v>
                </c:pt>
                <c:pt idx="3">
                  <c:v>1421.3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0D3-4363-84B0-46846A52DDB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0D3-4363-84B0-46846A52DDB2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D3-4363-84B0-46846A52DDB2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0D3-4363-84B0-46846A52DDB2}"/>
                </c:ext>
              </c:extLst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 formatCode="#,##0.0">
                  <c:v>409.5</c:v>
                </c:pt>
                <c:pt idx="1">
                  <c:v>420</c:v>
                </c:pt>
                <c:pt idx="2">
                  <c:v>472</c:v>
                </c:pt>
                <c:pt idx="3">
                  <c:v>465.4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F0D3-4363-84B0-46846A52DDB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D3-4363-84B0-46846A52DDB2}"/>
                </c:ext>
              </c:extLst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D3-4363-84B0-46846A52DDB2}"/>
                </c:ext>
              </c:extLst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D3-4363-84B0-46846A52DDB2}"/>
                </c:ext>
              </c:extLst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 formatCode="#,##0.0">
                  <c:v>188</c:v>
                </c:pt>
                <c:pt idx="1">
                  <c:v>376</c:v>
                </c:pt>
                <c:pt idx="2">
                  <c:v>353.7</c:v>
                </c:pt>
                <c:pt idx="3">
                  <c:v>185.6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0D3-4363-84B0-46846A52DDB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0D3-4363-84B0-46846A52DDB2}"/>
                </c:ext>
              </c:extLst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D3-4363-84B0-46846A52DDB2}"/>
                </c:ext>
              </c:extLst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D3-4363-84B0-46846A52DDB2}"/>
                </c:ext>
              </c:extLst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 formatCode="#,##0.0">
                  <c:v>89.2</c:v>
                </c:pt>
                <c:pt idx="1">
                  <c:v>90.3</c:v>
                </c:pt>
                <c:pt idx="2">
                  <c:v>96.3</c:v>
                </c:pt>
                <c:pt idx="3">
                  <c:v>96.6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F0D3-4363-84B0-46846A52DDB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D3-4363-84B0-46846A52DDB2}"/>
                </c:ext>
              </c:extLst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F0D3-4363-84B0-46846A52DDB2}"/>
                </c:ext>
              </c:extLst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F0D3-4363-84B0-46846A52DDB2}"/>
                </c:ext>
              </c:extLst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F0D3-4363-84B0-46846A52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2017 год исполнение</c:v>
                </c:pt>
                <c:pt idx="1">
                  <c:v>Утвержденный план 2018 года</c:v>
                </c:pt>
                <c:pt idx="2">
                  <c:v>Уточненный план 2018 года</c:v>
                </c:pt>
                <c:pt idx="3">
                  <c:v>2018 год исполнение</c:v>
                </c:pt>
              </c:strCache>
            </c:strRef>
          </c:cat>
          <c:val>
            <c:numRef>
              <c:f>Лист1!$H$2:$H$5</c:f>
              <c:numCache>
                <c:formatCode>#,##0.0</c:formatCode>
                <c:ptCount val="4"/>
                <c:pt idx="0">
                  <c:v>120.2</c:v>
                </c:pt>
                <c:pt idx="1">
                  <c:v>69.409999999999854</c:v>
                </c:pt>
                <c:pt idx="2">
                  <c:v>117.70354300000054</c:v>
                </c:pt>
                <c:pt idx="3">
                  <c:v>125.89958599999954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F0D3-4363-84B0-46846A52DD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742400"/>
        <c:axId val="8743936"/>
        <c:axId val="0"/>
      </c:bar3DChart>
      <c:catAx>
        <c:axId val="87424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743936"/>
        <c:crosses val="autoZero"/>
        <c:auto val="1"/>
        <c:lblAlgn val="ctr"/>
        <c:lblOffset val="100"/>
        <c:noMultiLvlLbl val="0"/>
      </c:catAx>
      <c:valAx>
        <c:axId val="874393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7424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3349A-3599-4213-B618-BE86FAD4BF4E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F8184-3D92-4C54-858F-C7EF98DCF32F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latin typeface="Georgia" panose="02040502050405020303" pitchFamily="18" charset="0"/>
            </a:rPr>
            <a:t>Доходы бюджета </a:t>
          </a:r>
          <a:r>
            <a:rPr lang="ru-RU" sz="1800" dirty="0" smtClean="0">
              <a:latin typeface="Georgia" panose="02040502050405020303" pitchFamily="18" charset="0"/>
            </a:rPr>
            <a:t>–</a:t>
          </a:r>
        </a:p>
        <a:p>
          <a:r>
            <a:rPr lang="ru-RU" sz="1800" b="0" i="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dirty="0">
            <a:latin typeface="Georgia" panose="02040502050405020303" pitchFamily="18" charset="0"/>
          </a:endParaRPr>
        </a:p>
      </dgm:t>
    </dgm:pt>
    <dgm:pt modelId="{8CE92663-61A1-4890-A0EB-3D99CCED2E4A}" type="parTrans" cxnId="{05217633-07EE-4F47-8115-B0AD0232F79C}">
      <dgm:prSet/>
      <dgm:spPr/>
      <dgm:t>
        <a:bodyPr/>
        <a:lstStyle/>
        <a:p>
          <a:endParaRPr lang="ru-RU"/>
        </a:p>
      </dgm:t>
    </dgm:pt>
    <dgm:pt modelId="{384CDDBE-3351-41E9-9965-1AD7A024487A}" type="sibTrans" cxnId="{05217633-07EE-4F47-8115-B0AD0232F79C}">
      <dgm:prSet/>
      <dgm:spPr/>
      <dgm:t>
        <a:bodyPr/>
        <a:lstStyle/>
        <a:p>
          <a:endParaRPr lang="ru-RU"/>
        </a:p>
      </dgm:t>
    </dgm:pt>
    <dgm:pt modelId="{0274082B-DD1D-4D8C-B8B3-66F5B1A941BC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налоговые доходы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dirty="0">
            <a:latin typeface="Georgia" panose="02040502050405020303" pitchFamily="18" charset="0"/>
          </a:endParaRPr>
        </a:p>
      </dgm:t>
    </dgm:pt>
    <dgm:pt modelId="{39EAE9AC-97CC-48E5-83DE-B3BB6EF9DFA9}" type="parTrans" cxnId="{15173146-7B0B-4860-92C2-BF9303B437C9}">
      <dgm:prSet/>
      <dgm:spPr/>
      <dgm:t>
        <a:bodyPr/>
        <a:lstStyle/>
        <a:p>
          <a:endParaRPr lang="ru-RU"/>
        </a:p>
      </dgm:t>
    </dgm:pt>
    <dgm:pt modelId="{4C9CAB82-3DAA-4245-85A9-D2C8711AB22B}" type="sibTrans" cxnId="{15173146-7B0B-4860-92C2-BF9303B437C9}">
      <dgm:prSet/>
      <dgm:spPr/>
      <dgm:t>
        <a:bodyPr/>
        <a:lstStyle/>
        <a:p>
          <a:endParaRPr lang="ru-RU"/>
        </a:p>
      </dgm:t>
    </dgm:pt>
    <dgm:pt modelId="{C16D4782-B4A3-44F6-9BF2-C64929974A7E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неналоговые доходы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dirty="0">
            <a:latin typeface="Georgia" panose="02040502050405020303" pitchFamily="18" charset="0"/>
          </a:endParaRPr>
        </a:p>
      </dgm:t>
    </dgm:pt>
    <dgm:pt modelId="{E1742A0F-CDE3-4C7E-8CE9-2D597F368E91}" type="parTrans" cxnId="{E4B79434-1A7B-4D2C-9275-C5638E1A0C4C}">
      <dgm:prSet/>
      <dgm:spPr/>
      <dgm:t>
        <a:bodyPr/>
        <a:lstStyle/>
        <a:p>
          <a:endParaRPr lang="ru-RU"/>
        </a:p>
      </dgm:t>
    </dgm:pt>
    <dgm:pt modelId="{D1B76076-366B-464E-92D3-6A26E7BFC193}" type="sibTrans" cxnId="{E4B79434-1A7B-4D2C-9275-C5638E1A0C4C}">
      <dgm:prSet/>
      <dgm:spPr/>
      <dgm:t>
        <a:bodyPr/>
        <a:lstStyle/>
        <a:p>
          <a:endParaRPr lang="ru-RU"/>
        </a:p>
      </dgm:t>
    </dgm:pt>
    <dgm:pt modelId="{16E62EE6-A7FB-471B-8800-4CDE3BF6A934}">
      <dgm:prSet phldrT="[Текст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b="1" i="1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b="0" i="1" dirty="0" smtClean="0">
              <a:latin typeface="Georgia" panose="02040502050405020303" pitchFamily="18" charset="0"/>
            </a:rPr>
            <a:t> </a:t>
          </a:r>
        </a:p>
        <a:p>
          <a:r>
            <a:rPr lang="ru-RU" b="0" i="1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dirty="0">
            <a:latin typeface="Georgia" panose="02040502050405020303" pitchFamily="18" charset="0"/>
          </a:endParaRPr>
        </a:p>
      </dgm:t>
    </dgm:pt>
    <dgm:pt modelId="{ABC4BC52-8DDA-4682-B994-152190278851}" type="parTrans" cxnId="{FA624F1D-4836-46A2-AE1A-48E303C41201}">
      <dgm:prSet/>
      <dgm:spPr/>
      <dgm:t>
        <a:bodyPr/>
        <a:lstStyle/>
        <a:p>
          <a:endParaRPr lang="ru-RU"/>
        </a:p>
      </dgm:t>
    </dgm:pt>
    <dgm:pt modelId="{566BDBE4-5639-48A2-A5B0-CF9B3394F31C}" type="sibTrans" cxnId="{FA624F1D-4836-46A2-AE1A-48E303C41201}">
      <dgm:prSet/>
      <dgm:spPr/>
      <dgm:t>
        <a:bodyPr/>
        <a:lstStyle/>
        <a:p>
          <a:endParaRPr lang="ru-RU"/>
        </a:p>
      </dgm:t>
    </dgm:pt>
    <dgm:pt modelId="{30600A26-DEF7-4169-AEDC-0386ABEC5920}" type="pres">
      <dgm:prSet presAssocID="{9673349A-3599-4213-B618-BE86FAD4BF4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A95D20B-2B1C-491A-8DB9-9EF0FD789732}" type="pres">
      <dgm:prSet presAssocID="{A19F8184-3D92-4C54-858F-C7EF98DCF32F}" presName="hierRoot1" presStyleCnt="0">
        <dgm:presLayoutVars>
          <dgm:hierBranch/>
        </dgm:presLayoutVars>
      </dgm:prSet>
      <dgm:spPr/>
      <dgm:t>
        <a:bodyPr/>
        <a:lstStyle/>
        <a:p>
          <a:endParaRPr lang="ru-RU"/>
        </a:p>
      </dgm:t>
    </dgm:pt>
    <dgm:pt modelId="{B2B904EE-D8A4-48DE-9008-F0AC45A4A452}" type="pres">
      <dgm:prSet presAssocID="{A19F8184-3D92-4C54-858F-C7EF98DCF32F}" presName="rootComposite1" presStyleCnt="0"/>
      <dgm:spPr/>
      <dgm:t>
        <a:bodyPr/>
        <a:lstStyle/>
        <a:p>
          <a:endParaRPr lang="ru-RU"/>
        </a:p>
      </dgm:t>
    </dgm:pt>
    <dgm:pt modelId="{88B3B24E-E517-460F-B357-83FB6F569789}" type="pres">
      <dgm:prSet presAssocID="{A19F8184-3D92-4C54-858F-C7EF98DCF32F}" presName="rootText1" presStyleLbl="node0" presStyleIdx="0" presStyleCnt="1" custScaleX="184879" custScaleY="98825" custLinFactNeighborX="-1918" custLinFactNeighborY="-232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4C1451-8AE8-438B-8696-6D30BBABD61A}" type="pres">
      <dgm:prSet presAssocID="{A19F8184-3D92-4C54-858F-C7EF98DCF32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783A3D4-A114-4362-918C-6E5A078C24B9}" type="pres">
      <dgm:prSet presAssocID="{A19F8184-3D92-4C54-858F-C7EF98DCF32F}" presName="hierChild2" presStyleCnt="0"/>
      <dgm:spPr/>
      <dgm:t>
        <a:bodyPr/>
        <a:lstStyle/>
        <a:p>
          <a:endParaRPr lang="ru-RU"/>
        </a:p>
      </dgm:t>
    </dgm:pt>
    <dgm:pt modelId="{0ED72EF0-9F89-4556-BCBF-6303989F29F2}" type="pres">
      <dgm:prSet presAssocID="{39EAE9AC-97CC-48E5-83DE-B3BB6EF9DFA9}" presName="Name35" presStyleLbl="parChTrans1D2" presStyleIdx="0" presStyleCnt="3"/>
      <dgm:spPr/>
      <dgm:t>
        <a:bodyPr/>
        <a:lstStyle/>
        <a:p>
          <a:endParaRPr lang="ru-RU"/>
        </a:p>
      </dgm:t>
    </dgm:pt>
    <dgm:pt modelId="{79656F74-BAAC-40D2-91D0-71DAC7E8AD48}" type="pres">
      <dgm:prSet presAssocID="{0274082B-DD1D-4D8C-B8B3-66F5B1A941BC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46AECF2B-04D5-4DAF-BC3A-25574DDFC345}" type="pres">
      <dgm:prSet presAssocID="{0274082B-DD1D-4D8C-B8B3-66F5B1A941BC}" presName="rootComposite" presStyleCnt="0"/>
      <dgm:spPr/>
      <dgm:t>
        <a:bodyPr/>
        <a:lstStyle/>
        <a:p>
          <a:endParaRPr lang="ru-RU"/>
        </a:p>
      </dgm:t>
    </dgm:pt>
    <dgm:pt modelId="{8691BD35-EF84-47C0-8650-B39004D645CE}" type="pres">
      <dgm:prSet presAssocID="{0274082B-DD1D-4D8C-B8B3-66F5B1A941B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62705E-C0AF-4F6E-AC9B-9DA9614F3EF4}" type="pres">
      <dgm:prSet presAssocID="{0274082B-DD1D-4D8C-B8B3-66F5B1A941BC}" presName="rootConnector" presStyleLbl="node2" presStyleIdx="0" presStyleCnt="3"/>
      <dgm:spPr/>
      <dgm:t>
        <a:bodyPr/>
        <a:lstStyle/>
        <a:p>
          <a:endParaRPr lang="ru-RU"/>
        </a:p>
      </dgm:t>
    </dgm:pt>
    <dgm:pt modelId="{720CF834-32B8-459E-A46B-63EAFD3FF627}" type="pres">
      <dgm:prSet presAssocID="{0274082B-DD1D-4D8C-B8B3-66F5B1A941BC}" presName="hierChild4" presStyleCnt="0"/>
      <dgm:spPr/>
      <dgm:t>
        <a:bodyPr/>
        <a:lstStyle/>
        <a:p>
          <a:endParaRPr lang="ru-RU"/>
        </a:p>
      </dgm:t>
    </dgm:pt>
    <dgm:pt modelId="{80194356-6DB7-48EE-AAE1-4C65F86CEE23}" type="pres">
      <dgm:prSet presAssocID="{0274082B-DD1D-4D8C-B8B3-66F5B1A941BC}" presName="hierChild5" presStyleCnt="0"/>
      <dgm:spPr/>
      <dgm:t>
        <a:bodyPr/>
        <a:lstStyle/>
        <a:p>
          <a:endParaRPr lang="ru-RU"/>
        </a:p>
      </dgm:t>
    </dgm:pt>
    <dgm:pt modelId="{4712C55F-8DBA-4AA1-BB5F-E77B3AF0FBBD}" type="pres">
      <dgm:prSet presAssocID="{E1742A0F-CDE3-4C7E-8CE9-2D597F368E91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3797F75-FEB5-4B8C-9037-5727E2C3AC6A}" type="pres">
      <dgm:prSet presAssocID="{C16D4782-B4A3-44F6-9BF2-C64929974A7E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C265628F-2887-485B-8B23-636660815227}" type="pres">
      <dgm:prSet presAssocID="{C16D4782-B4A3-44F6-9BF2-C64929974A7E}" presName="rootComposite" presStyleCnt="0"/>
      <dgm:spPr/>
      <dgm:t>
        <a:bodyPr/>
        <a:lstStyle/>
        <a:p>
          <a:endParaRPr lang="ru-RU"/>
        </a:p>
      </dgm:t>
    </dgm:pt>
    <dgm:pt modelId="{5F22BBB5-7557-46CA-83DA-E70A2236AB2E}" type="pres">
      <dgm:prSet presAssocID="{C16D4782-B4A3-44F6-9BF2-C64929974A7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3E233D-8E5B-4AAC-A5B4-44A8C3098E25}" type="pres">
      <dgm:prSet presAssocID="{C16D4782-B4A3-44F6-9BF2-C64929974A7E}" presName="rootConnector" presStyleLbl="node2" presStyleIdx="1" presStyleCnt="3"/>
      <dgm:spPr/>
      <dgm:t>
        <a:bodyPr/>
        <a:lstStyle/>
        <a:p>
          <a:endParaRPr lang="ru-RU"/>
        </a:p>
      </dgm:t>
    </dgm:pt>
    <dgm:pt modelId="{143B6FED-B692-4BFA-B4E4-01E5AAA8326A}" type="pres">
      <dgm:prSet presAssocID="{C16D4782-B4A3-44F6-9BF2-C64929974A7E}" presName="hierChild4" presStyleCnt="0"/>
      <dgm:spPr/>
      <dgm:t>
        <a:bodyPr/>
        <a:lstStyle/>
        <a:p>
          <a:endParaRPr lang="ru-RU"/>
        </a:p>
      </dgm:t>
    </dgm:pt>
    <dgm:pt modelId="{E1DAE7F1-A93C-42DE-90B9-B4397A489D81}" type="pres">
      <dgm:prSet presAssocID="{C16D4782-B4A3-44F6-9BF2-C64929974A7E}" presName="hierChild5" presStyleCnt="0"/>
      <dgm:spPr/>
      <dgm:t>
        <a:bodyPr/>
        <a:lstStyle/>
        <a:p>
          <a:endParaRPr lang="ru-RU"/>
        </a:p>
      </dgm:t>
    </dgm:pt>
    <dgm:pt modelId="{18804086-ED54-4651-B4AA-EC1AB284BD66}" type="pres">
      <dgm:prSet presAssocID="{ABC4BC52-8DDA-4682-B994-152190278851}" presName="Name35" presStyleLbl="parChTrans1D2" presStyleIdx="2" presStyleCnt="3"/>
      <dgm:spPr/>
      <dgm:t>
        <a:bodyPr/>
        <a:lstStyle/>
        <a:p>
          <a:endParaRPr lang="ru-RU"/>
        </a:p>
      </dgm:t>
    </dgm:pt>
    <dgm:pt modelId="{8521A632-C4DB-4D3A-A2CE-39654601FCA6}" type="pres">
      <dgm:prSet presAssocID="{16E62EE6-A7FB-471B-8800-4CDE3BF6A934}" presName="hierRoot2" presStyleCnt="0">
        <dgm:presLayoutVars>
          <dgm:hierBranch val="init"/>
        </dgm:presLayoutVars>
      </dgm:prSet>
      <dgm:spPr/>
      <dgm:t>
        <a:bodyPr/>
        <a:lstStyle/>
        <a:p>
          <a:endParaRPr lang="ru-RU"/>
        </a:p>
      </dgm:t>
    </dgm:pt>
    <dgm:pt modelId="{946F1574-5FF4-4530-8B3F-7A8E2289EE0E}" type="pres">
      <dgm:prSet presAssocID="{16E62EE6-A7FB-471B-8800-4CDE3BF6A934}" presName="rootComposite" presStyleCnt="0"/>
      <dgm:spPr/>
      <dgm:t>
        <a:bodyPr/>
        <a:lstStyle/>
        <a:p>
          <a:endParaRPr lang="ru-RU"/>
        </a:p>
      </dgm:t>
    </dgm:pt>
    <dgm:pt modelId="{845955BB-0151-491A-BD4F-FE6A502991C3}" type="pres">
      <dgm:prSet presAssocID="{16E62EE6-A7FB-471B-8800-4CDE3BF6A93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989AA5-103F-4498-BE49-93D229B1AD97}" type="pres">
      <dgm:prSet presAssocID="{16E62EE6-A7FB-471B-8800-4CDE3BF6A934}" presName="rootConnector" presStyleLbl="node2" presStyleIdx="2" presStyleCnt="3"/>
      <dgm:spPr/>
      <dgm:t>
        <a:bodyPr/>
        <a:lstStyle/>
        <a:p>
          <a:endParaRPr lang="ru-RU"/>
        </a:p>
      </dgm:t>
    </dgm:pt>
    <dgm:pt modelId="{C4269443-C5DE-408C-BB6C-C17162DE2EAA}" type="pres">
      <dgm:prSet presAssocID="{16E62EE6-A7FB-471B-8800-4CDE3BF6A934}" presName="hierChild4" presStyleCnt="0"/>
      <dgm:spPr/>
      <dgm:t>
        <a:bodyPr/>
        <a:lstStyle/>
        <a:p>
          <a:endParaRPr lang="ru-RU"/>
        </a:p>
      </dgm:t>
    </dgm:pt>
    <dgm:pt modelId="{4B3A01DC-B6DD-4F96-BC6F-7AC96B89E96B}" type="pres">
      <dgm:prSet presAssocID="{16E62EE6-A7FB-471B-8800-4CDE3BF6A934}" presName="hierChild5" presStyleCnt="0"/>
      <dgm:spPr/>
      <dgm:t>
        <a:bodyPr/>
        <a:lstStyle/>
        <a:p>
          <a:endParaRPr lang="ru-RU"/>
        </a:p>
      </dgm:t>
    </dgm:pt>
    <dgm:pt modelId="{4F392766-20EC-45E3-BCB6-F75BBFE3CB1F}" type="pres">
      <dgm:prSet presAssocID="{A19F8184-3D92-4C54-858F-C7EF98DCF32F}" presName="hierChild3" presStyleCnt="0"/>
      <dgm:spPr/>
      <dgm:t>
        <a:bodyPr/>
        <a:lstStyle/>
        <a:p>
          <a:endParaRPr lang="ru-RU"/>
        </a:p>
      </dgm:t>
    </dgm:pt>
  </dgm:ptLst>
  <dgm:cxnLst>
    <dgm:cxn modelId="{15173146-7B0B-4860-92C2-BF9303B437C9}" srcId="{A19F8184-3D92-4C54-858F-C7EF98DCF32F}" destId="{0274082B-DD1D-4D8C-B8B3-66F5B1A941BC}" srcOrd="0" destOrd="0" parTransId="{39EAE9AC-97CC-48E5-83DE-B3BB6EF9DFA9}" sibTransId="{4C9CAB82-3DAA-4245-85A9-D2C8711AB22B}"/>
    <dgm:cxn modelId="{E4B79434-1A7B-4D2C-9275-C5638E1A0C4C}" srcId="{A19F8184-3D92-4C54-858F-C7EF98DCF32F}" destId="{C16D4782-B4A3-44F6-9BF2-C64929974A7E}" srcOrd="1" destOrd="0" parTransId="{E1742A0F-CDE3-4C7E-8CE9-2D597F368E91}" sibTransId="{D1B76076-366B-464E-92D3-6A26E7BFC193}"/>
    <dgm:cxn modelId="{21F0C9E5-DB9C-4F1C-BE2B-164FCD4AF1A9}" type="presOf" srcId="{A19F8184-3D92-4C54-858F-C7EF98DCF32F}" destId="{88B3B24E-E517-460F-B357-83FB6F569789}" srcOrd="0" destOrd="0" presId="urn:microsoft.com/office/officeart/2005/8/layout/orgChart1"/>
    <dgm:cxn modelId="{29AC7078-5663-48DF-AB67-D29D22CEB665}" type="presOf" srcId="{A19F8184-3D92-4C54-858F-C7EF98DCF32F}" destId="{5E4C1451-8AE8-438B-8696-6D30BBABD61A}" srcOrd="1" destOrd="0" presId="urn:microsoft.com/office/officeart/2005/8/layout/orgChart1"/>
    <dgm:cxn modelId="{F6CB695A-C9F1-4C7D-A2FB-7FB6BB02E4BE}" type="presOf" srcId="{16E62EE6-A7FB-471B-8800-4CDE3BF6A934}" destId="{3A989AA5-103F-4498-BE49-93D229B1AD97}" srcOrd="1" destOrd="0" presId="urn:microsoft.com/office/officeart/2005/8/layout/orgChart1"/>
    <dgm:cxn modelId="{7549A726-6B41-4D94-B6AF-7788BEA59DF5}" type="presOf" srcId="{0274082B-DD1D-4D8C-B8B3-66F5B1A941BC}" destId="{8691BD35-EF84-47C0-8650-B39004D645CE}" srcOrd="0" destOrd="0" presId="urn:microsoft.com/office/officeart/2005/8/layout/orgChart1"/>
    <dgm:cxn modelId="{E6F61F3A-4DFC-4369-9D9F-3CDB7737326E}" type="presOf" srcId="{9673349A-3599-4213-B618-BE86FAD4BF4E}" destId="{30600A26-DEF7-4169-AEDC-0386ABEC5920}" srcOrd="0" destOrd="0" presId="urn:microsoft.com/office/officeart/2005/8/layout/orgChart1"/>
    <dgm:cxn modelId="{DCE72D18-C1E4-4635-9461-65E4995D6F7A}" type="presOf" srcId="{E1742A0F-CDE3-4C7E-8CE9-2D597F368E91}" destId="{4712C55F-8DBA-4AA1-BB5F-E77B3AF0FBBD}" srcOrd="0" destOrd="0" presId="urn:microsoft.com/office/officeart/2005/8/layout/orgChart1"/>
    <dgm:cxn modelId="{DD565DCF-3F7D-44CF-B1C4-7DF898D2866D}" type="presOf" srcId="{16E62EE6-A7FB-471B-8800-4CDE3BF6A934}" destId="{845955BB-0151-491A-BD4F-FE6A502991C3}" srcOrd="0" destOrd="0" presId="urn:microsoft.com/office/officeart/2005/8/layout/orgChart1"/>
    <dgm:cxn modelId="{80012061-0EE0-42DE-9B5F-3F290A71EAB7}" type="presOf" srcId="{0274082B-DD1D-4D8C-B8B3-66F5B1A941BC}" destId="{C662705E-C0AF-4F6E-AC9B-9DA9614F3EF4}" srcOrd="1" destOrd="0" presId="urn:microsoft.com/office/officeart/2005/8/layout/orgChart1"/>
    <dgm:cxn modelId="{8393D6E2-81A4-4512-A8FE-7B7EA95A1C9D}" type="presOf" srcId="{C16D4782-B4A3-44F6-9BF2-C64929974A7E}" destId="{5B3E233D-8E5B-4AAC-A5B4-44A8C3098E25}" srcOrd="1" destOrd="0" presId="urn:microsoft.com/office/officeart/2005/8/layout/orgChart1"/>
    <dgm:cxn modelId="{06D7FEBC-AF02-4354-8DFB-8D9012801647}" type="presOf" srcId="{ABC4BC52-8DDA-4682-B994-152190278851}" destId="{18804086-ED54-4651-B4AA-EC1AB284BD66}" srcOrd="0" destOrd="0" presId="urn:microsoft.com/office/officeart/2005/8/layout/orgChart1"/>
    <dgm:cxn modelId="{FA624F1D-4836-46A2-AE1A-48E303C41201}" srcId="{A19F8184-3D92-4C54-858F-C7EF98DCF32F}" destId="{16E62EE6-A7FB-471B-8800-4CDE3BF6A934}" srcOrd="2" destOrd="0" parTransId="{ABC4BC52-8DDA-4682-B994-152190278851}" sibTransId="{566BDBE4-5639-48A2-A5B0-CF9B3394F31C}"/>
    <dgm:cxn modelId="{06F554AD-4B56-4981-8A32-3058923DF9E3}" type="presOf" srcId="{39EAE9AC-97CC-48E5-83DE-B3BB6EF9DFA9}" destId="{0ED72EF0-9F89-4556-BCBF-6303989F29F2}" srcOrd="0" destOrd="0" presId="urn:microsoft.com/office/officeart/2005/8/layout/orgChart1"/>
    <dgm:cxn modelId="{05217633-07EE-4F47-8115-B0AD0232F79C}" srcId="{9673349A-3599-4213-B618-BE86FAD4BF4E}" destId="{A19F8184-3D92-4C54-858F-C7EF98DCF32F}" srcOrd="0" destOrd="0" parTransId="{8CE92663-61A1-4890-A0EB-3D99CCED2E4A}" sibTransId="{384CDDBE-3351-41E9-9965-1AD7A024487A}"/>
    <dgm:cxn modelId="{91340DE8-C1FC-43AA-9559-428D1C9353EB}" type="presOf" srcId="{C16D4782-B4A3-44F6-9BF2-C64929974A7E}" destId="{5F22BBB5-7557-46CA-83DA-E70A2236AB2E}" srcOrd="0" destOrd="0" presId="urn:microsoft.com/office/officeart/2005/8/layout/orgChart1"/>
    <dgm:cxn modelId="{35B9B66D-A4B5-4552-A00D-4E6AB3B43168}" type="presParOf" srcId="{30600A26-DEF7-4169-AEDC-0386ABEC5920}" destId="{5A95D20B-2B1C-491A-8DB9-9EF0FD789732}" srcOrd="0" destOrd="0" presId="urn:microsoft.com/office/officeart/2005/8/layout/orgChart1"/>
    <dgm:cxn modelId="{B6459B62-D03A-44DA-9421-24676CA48D16}" type="presParOf" srcId="{5A95D20B-2B1C-491A-8DB9-9EF0FD789732}" destId="{B2B904EE-D8A4-48DE-9008-F0AC45A4A452}" srcOrd="0" destOrd="0" presId="urn:microsoft.com/office/officeart/2005/8/layout/orgChart1"/>
    <dgm:cxn modelId="{8E1B66E1-E415-4919-8628-A4FD831766BE}" type="presParOf" srcId="{B2B904EE-D8A4-48DE-9008-F0AC45A4A452}" destId="{88B3B24E-E517-460F-B357-83FB6F569789}" srcOrd="0" destOrd="0" presId="urn:microsoft.com/office/officeart/2005/8/layout/orgChart1"/>
    <dgm:cxn modelId="{CCF6BAA6-5DE5-4E30-89DE-E42B0F81562D}" type="presParOf" srcId="{B2B904EE-D8A4-48DE-9008-F0AC45A4A452}" destId="{5E4C1451-8AE8-438B-8696-6D30BBABD61A}" srcOrd="1" destOrd="0" presId="urn:microsoft.com/office/officeart/2005/8/layout/orgChart1"/>
    <dgm:cxn modelId="{CA53064B-D25C-4791-9086-07A750C019A0}" type="presParOf" srcId="{5A95D20B-2B1C-491A-8DB9-9EF0FD789732}" destId="{C783A3D4-A114-4362-918C-6E5A078C24B9}" srcOrd="1" destOrd="0" presId="urn:microsoft.com/office/officeart/2005/8/layout/orgChart1"/>
    <dgm:cxn modelId="{D6E662AF-B14F-46DC-B9DF-0481601D9A0B}" type="presParOf" srcId="{C783A3D4-A114-4362-918C-6E5A078C24B9}" destId="{0ED72EF0-9F89-4556-BCBF-6303989F29F2}" srcOrd="0" destOrd="0" presId="urn:microsoft.com/office/officeart/2005/8/layout/orgChart1"/>
    <dgm:cxn modelId="{751A2E84-C115-4B2E-B9D0-BD11B1FA6479}" type="presParOf" srcId="{C783A3D4-A114-4362-918C-6E5A078C24B9}" destId="{79656F74-BAAC-40D2-91D0-71DAC7E8AD48}" srcOrd="1" destOrd="0" presId="urn:microsoft.com/office/officeart/2005/8/layout/orgChart1"/>
    <dgm:cxn modelId="{B8E7C4F9-D1ED-4030-B650-84A9A7C01BB3}" type="presParOf" srcId="{79656F74-BAAC-40D2-91D0-71DAC7E8AD48}" destId="{46AECF2B-04D5-4DAF-BC3A-25574DDFC345}" srcOrd="0" destOrd="0" presId="urn:microsoft.com/office/officeart/2005/8/layout/orgChart1"/>
    <dgm:cxn modelId="{BF53E937-F906-4742-99F0-EAFB7BD16DD8}" type="presParOf" srcId="{46AECF2B-04D5-4DAF-BC3A-25574DDFC345}" destId="{8691BD35-EF84-47C0-8650-B39004D645CE}" srcOrd="0" destOrd="0" presId="urn:microsoft.com/office/officeart/2005/8/layout/orgChart1"/>
    <dgm:cxn modelId="{49E2A2DE-2AF8-4024-9D0D-3AAE4B064AAA}" type="presParOf" srcId="{46AECF2B-04D5-4DAF-BC3A-25574DDFC345}" destId="{C662705E-C0AF-4F6E-AC9B-9DA9614F3EF4}" srcOrd="1" destOrd="0" presId="urn:microsoft.com/office/officeart/2005/8/layout/orgChart1"/>
    <dgm:cxn modelId="{7617000B-F3A5-48A9-91FB-A1E7875C2C41}" type="presParOf" srcId="{79656F74-BAAC-40D2-91D0-71DAC7E8AD48}" destId="{720CF834-32B8-459E-A46B-63EAFD3FF627}" srcOrd="1" destOrd="0" presId="urn:microsoft.com/office/officeart/2005/8/layout/orgChart1"/>
    <dgm:cxn modelId="{6455B630-71C7-4C93-91E0-38B0ED074974}" type="presParOf" srcId="{79656F74-BAAC-40D2-91D0-71DAC7E8AD48}" destId="{80194356-6DB7-48EE-AAE1-4C65F86CEE23}" srcOrd="2" destOrd="0" presId="urn:microsoft.com/office/officeart/2005/8/layout/orgChart1"/>
    <dgm:cxn modelId="{F20158F4-3B26-47D8-B8EA-3FE3CE0981E5}" type="presParOf" srcId="{C783A3D4-A114-4362-918C-6E5A078C24B9}" destId="{4712C55F-8DBA-4AA1-BB5F-E77B3AF0FBBD}" srcOrd="2" destOrd="0" presId="urn:microsoft.com/office/officeart/2005/8/layout/orgChart1"/>
    <dgm:cxn modelId="{93C79A1A-BA54-4896-86CB-52E3FF2859DA}" type="presParOf" srcId="{C783A3D4-A114-4362-918C-6E5A078C24B9}" destId="{A3797F75-FEB5-4B8C-9037-5727E2C3AC6A}" srcOrd="3" destOrd="0" presId="urn:microsoft.com/office/officeart/2005/8/layout/orgChart1"/>
    <dgm:cxn modelId="{F212E5A5-D2D2-4D51-82BA-4EEDA53723ED}" type="presParOf" srcId="{A3797F75-FEB5-4B8C-9037-5727E2C3AC6A}" destId="{C265628F-2887-485B-8B23-636660815227}" srcOrd="0" destOrd="0" presId="urn:microsoft.com/office/officeart/2005/8/layout/orgChart1"/>
    <dgm:cxn modelId="{A8BEC61F-CA8E-4D14-8C60-C55D4B3A656C}" type="presParOf" srcId="{C265628F-2887-485B-8B23-636660815227}" destId="{5F22BBB5-7557-46CA-83DA-E70A2236AB2E}" srcOrd="0" destOrd="0" presId="urn:microsoft.com/office/officeart/2005/8/layout/orgChart1"/>
    <dgm:cxn modelId="{AD5D6BF7-D687-4520-8A27-61B72F380EE1}" type="presParOf" srcId="{C265628F-2887-485B-8B23-636660815227}" destId="{5B3E233D-8E5B-4AAC-A5B4-44A8C3098E25}" srcOrd="1" destOrd="0" presId="urn:microsoft.com/office/officeart/2005/8/layout/orgChart1"/>
    <dgm:cxn modelId="{D811E3D8-DB0A-4525-9042-EE3342172CFD}" type="presParOf" srcId="{A3797F75-FEB5-4B8C-9037-5727E2C3AC6A}" destId="{143B6FED-B692-4BFA-B4E4-01E5AAA8326A}" srcOrd="1" destOrd="0" presId="urn:microsoft.com/office/officeart/2005/8/layout/orgChart1"/>
    <dgm:cxn modelId="{4C43D2B6-24A4-447D-A125-5A065185DD36}" type="presParOf" srcId="{A3797F75-FEB5-4B8C-9037-5727E2C3AC6A}" destId="{E1DAE7F1-A93C-42DE-90B9-B4397A489D81}" srcOrd="2" destOrd="0" presId="urn:microsoft.com/office/officeart/2005/8/layout/orgChart1"/>
    <dgm:cxn modelId="{8CAC2B75-97C1-4741-9AC1-1815D8CE3897}" type="presParOf" srcId="{C783A3D4-A114-4362-918C-6E5A078C24B9}" destId="{18804086-ED54-4651-B4AA-EC1AB284BD66}" srcOrd="4" destOrd="0" presId="urn:microsoft.com/office/officeart/2005/8/layout/orgChart1"/>
    <dgm:cxn modelId="{AE5429F3-9E74-417F-BECA-CE9DFD9DA4D7}" type="presParOf" srcId="{C783A3D4-A114-4362-918C-6E5A078C24B9}" destId="{8521A632-C4DB-4D3A-A2CE-39654601FCA6}" srcOrd="5" destOrd="0" presId="urn:microsoft.com/office/officeart/2005/8/layout/orgChart1"/>
    <dgm:cxn modelId="{84674A78-0148-4777-837A-5391FB224061}" type="presParOf" srcId="{8521A632-C4DB-4D3A-A2CE-39654601FCA6}" destId="{946F1574-5FF4-4530-8B3F-7A8E2289EE0E}" srcOrd="0" destOrd="0" presId="urn:microsoft.com/office/officeart/2005/8/layout/orgChart1"/>
    <dgm:cxn modelId="{7A86D008-938D-4B5D-BB63-EDCB474C8E51}" type="presParOf" srcId="{946F1574-5FF4-4530-8B3F-7A8E2289EE0E}" destId="{845955BB-0151-491A-BD4F-FE6A502991C3}" srcOrd="0" destOrd="0" presId="urn:microsoft.com/office/officeart/2005/8/layout/orgChart1"/>
    <dgm:cxn modelId="{73D04D17-1DC6-47E1-90DE-2E9124BA8A36}" type="presParOf" srcId="{946F1574-5FF4-4530-8B3F-7A8E2289EE0E}" destId="{3A989AA5-103F-4498-BE49-93D229B1AD97}" srcOrd="1" destOrd="0" presId="urn:microsoft.com/office/officeart/2005/8/layout/orgChart1"/>
    <dgm:cxn modelId="{88CA5C1C-1CB3-4939-9628-45C2F5D42DC1}" type="presParOf" srcId="{8521A632-C4DB-4D3A-A2CE-39654601FCA6}" destId="{C4269443-C5DE-408C-BB6C-C17162DE2EAA}" srcOrd="1" destOrd="0" presId="urn:microsoft.com/office/officeart/2005/8/layout/orgChart1"/>
    <dgm:cxn modelId="{D1815E39-998F-433A-A330-B9462463DFC5}" type="presParOf" srcId="{8521A632-C4DB-4D3A-A2CE-39654601FCA6}" destId="{4B3A01DC-B6DD-4F96-BC6F-7AC96B89E96B}" srcOrd="2" destOrd="0" presId="urn:microsoft.com/office/officeart/2005/8/layout/orgChart1"/>
    <dgm:cxn modelId="{B7A445C3-5D99-4C84-AD9B-2662F1F200C7}" type="presParOf" srcId="{5A95D20B-2B1C-491A-8DB9-9EF0FD789732}" destId="{4F392766-20EC-45E3-BCB6-F75BBFE3CB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</a:t>
          </a:r>
          <a:r>
            <a:rPr lang="ru-RU" sz="1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территории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 custLinFactNeighborX="0" custLinFactNeighborY="-1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76F84B-965E-4AF8-AE23-41E210655D5A}" type="presOf" srcId="{D35E82A9-ECE4-4C51-B367-6BC24FD0C449}" destId="{EF3E8D9B-4D5C-472B-B350-46FA45F038D6}" srcOrd="0" destOrd="0" presId="urn:microsoft.com/office/officeart/2005/8/layout/vList6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0E5DC66F-FA6B-44FE-908E-791B072F4741}" type="presOf" srcId="{EDB49135-924D-4410-864C-DC3B35CE6A0C}" destId="{A0A7F83F-A92F-4C2E-9EE6-6A08C5DE8711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4DC2F356-546F-4A73-9AAA-443B8E00C28B}" type="presOf" srcId="{130A1B7D-FE7D-4119-BF9D-2CC844002CE7}" destId="{7B522791-F7AA-44F1-B236-64551612DCC3}" srcOrd="0" destOrd="0" presId="urn:microsoft.com/office/officeart/2005/8/layout/vList6"/>
    <dgm:cxn modelId="{028B38FA-43AA-4377-B1C5-5CFBD06D60ED}" type="presOf" srcId="{01A36EB3-85CD-4D02-B7AF-E6D0F341B586}" destId="{2A8E806F-F526-469B-AE4C-35243E8C6613}" srcOrd="0" destOrd="0" presId="urn:microsoft.com/office/officeart/2005/8/layout/vList6"/>
    <dgm:cxn modelId="{CED3F5EE-BCB6-4B1D-82B7-F11ECF73F5AF}" type="presOf" srcId="{7AEF409E-1059-4155-ABD2-808C91B953B3}" destId="{2746F9D5-A47B-460D-BFBA-9B05FD60A746}" srcOrd="0" destOrd="0" presId="urn:microsoft.com/office/officeart/2005/8/layout/vList6"/>
    <dgm:cxn modelId="{650F4720-F87A-4E93-9911-7A5C906A9C6A}" type="presOf" srcId="{BEBF7754-E73D-4B37-8915-032C34913796}" destId="{F7D013E3-007A-45F4-8E80-510FE121A8AD}" srcOrd="0" destOrd="0" presId="urn:microsoft.com/office/officeart/2005/8/layout/vList6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FBF42949-219E-420D-8BB4-5FDF0435DE4C}" type="presOf" srcId="{CA0FC13D-BDA9-4B84-8862-AD4538097B4E}" destId="{93408D8F-19D4-4E09-821E-A6B5FECD5777}" srcOrd="0" destOrd="0" presId="urn:microsoft.com/office/officeart/2005/8/layout/vList6"/>
    <dgm:cxn modelId="{A01DF509-E793-40AB-92E8-37FBBC2875A2}" type="presOf" srcId="{A57A9414-A04F-4899-B7F3-87365A672744}" destId="{CF2BE204-88D3-4FA7-9860-4E0B3A915A4F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E1E9B976-E714-4911-BB5C-B9C96335A21E}" type="presOf" srcId="{FDD7B9DB-F02E-45A7-B71C-1A1A97760772}" destId="{5E217489-CCF2-4916-B892-F4E1AAA78862}" srcOrd="0" destOrd="0" presId="urn:microsoft.com/office/officeart/2005/8/layout/vList6"/>
    <dgm:cxn modelId="{93F5D560-D995-4EE7-BAE6-78641456681C}" type="presOf" srcId="{2BC6DF0D-4922-445C-B91D-7823C31C4B7C}" destId="{4CD15835-AAA5-4109-B440-B4F911A4DEEC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B0793E92-9470-4887-B224-9C6CF97B19BB}" type="presOf" srcId="{4804BB88-2E7A-4823-AF70-33C990ADC28B}" destId="{8B9495AA-4D88-4DAE-AB47-FB7568C5B6CF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10B781A4-E894-4731-BB81-A3EB20E75436}" type="presOf" srcId="{A0A0482E-8B9C-46E1-8D8C-1080BE625320}" destId="{77BE2F95-FE92-4D4A-BE2D-C9D18E836906}" srcOrd="0" destOrd="0" presId="urn:microsoft.com/office/officeart/2005/8/layout/vList6"/>
    <dgm:cxn modelId="{1B46F0A7-E902-428A-B790-785698B25425}" type="presOf" srcId="{D75C6903-BF34-4842-A691-C9B34297E4D3}" destId="{EC5AD70E-A664-4540-A139-B29EABA64396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3415AE8C-C696-467B-A9C4-5759C34F23F7}" type="presOf" srcId="{55B40C7F-BE56-4119-9603-D74869A34F3C}" destId="{CB5544C9-DEFB-49CA-8789-E60BBE9ED6F6}" srcOrd="0" destOrd="0" presId="urn:microsoft.com/office/officeart/2005/8/layout/vList6"/>
    <dgm:cxn modelId="{903FD078-EDFB-45DA-AFB0-3972FB2CEDA1}" type="presOf" srcId="{2F564D35-5BAD-400F-9237-C9DA23479E0D}" destId="{370869FB-CF7A-4F26-BF37-68484D261832}" srcOrd="0" destOrd="0" presId="urn:microsoft.com/office/officeart/2005/8/layout/vList6"/>
    <dgm:cxn modelId="{1267CA65-58E3-47EC-B79A-4B431C77E079}" type="presOf" srcId="{7DBD030D-9C5F-4EB4-9505-EFC4E6EF5A9F}" destId="{BBD27A67-F735-4CA4-86EF-D7E124A055E2}" srcOrd="0" destOrd="0" presId="urn:microsoft.com/office/officeart/2005/8/layout/vList6"/>
    <dgm:cxn modelId="{70799E2E-A14F-4DA6-BC46-E80A7153F112}" type="presOf" srcId="{8F589BF4-A35B-45A9-9F98-0DEAB79857C3}" destId="{0FB3533A-8BBE-462E-B518-BE8FDBD01567}" srcOrd="0" destOrd="0" presId="urn:microsoft.com/office/officeart/2005/8/layout/vList6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72162175-84EC-4DA1-9773-3EDE6139AAFA}" type="presOf" srcId="{07A7ABCE-E5E8-40F8-A9C8-18DF633A7D1F}" destId="{8A4D6183-13B5-4AF5-BAA8-F0659EA8EFA5}" srcOrd="0" destOrd="0" presId="urn:microsoft.com/office/officeart/2005/8/layout/vList6"/>
    <dgm:cxn modelId="{9AB0EF85-C702-46C4-933F-9554BB7661A0}" type="presOf" srcId="{5D971D9C-4032-4072-8691-FA129038664C}" destId="{792FE208-16B4-424C-95BE-16EBC87E5300}" srcOrd="0" destOrd="0" presId="urn:microsoft.com/office/officeart/2005/8/layout/vList6"/>
    <dgm:cxn modelId="{B38BCE58-8D7F-4A8D-98FA-646EC25A5F38}" type="presOf" srcId="{7E583A7B-D11B-49E6-A9CF-F40173E7BB49}" destId="{F8BD5563-281E-4387-9BFA-9755847DC452}" srcOrd="0" destOrd="0" presId="urn:microsoft.com/office/officeart/2005/8/layout/vList6"/>
    <dgm:cxn modelId="{DD7DF3F8-EF30-4A85-851C-847BE7704343}" type="presOf" srcId="{1274C059-36E6-4535-B2DB-303390EF6667}" destId="{AB6F5C39-3946-413A-BE2D-C758954BC2C3}" srcOrd="0" destOrd="0" presId="urn:microsoft.com/office/officeart/2005/8/layout/vList6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BC66F418-3570-414E-BC42-8DD89F044EF9}" type="presOf" srcId="{189D7460-B527-481A-9E20-59F0CA07E8DF}" destId="{B4B64F95-4CC2-4E68-AFEF-AF3B7CF5228C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F260697D-EBC6-4EA4-8846-B9DF85A2670D}" type="presOf" srcId="{BBB31A40-45FF-4721-9CCF-B736B97DE01A}" destId="{41E9F16E-2082-42A5-8541-3D27CBED19A5}" srcOrd="0" destOrd="0" presId="urn:microsoft.com/office/officeart/2005/8/layout/vList6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E9E5D25E-64F0-4C02-B9CE-67083A9160BF}" type="presOf" srcId="{93A7763F-B607-4F8C-9939-C5366770D233}" destId="{552B8F96-9A59-431D-8AAA-1B48BE21527B}" srcOrd="0" destOrd="0" presId="urn:microsoft.com/office/officeart/2005/8/layout/vList6"/>
    <dgm:cxn modelId="{9078BB89-90E6-49D9-965C-16AC28A15F04}" type="presOf" srcId="{09AF48FD-DE5F-41CB-A458-D9A3A53E7B32}" destId="{371324B0-DF91-4526-BDEC-3E3B999A7926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60DE8C04-347D-481D-AC7F-CA03C066A2EE}" type="presOf" srcId="{5E6F66F3-6498-45FF-B239-043AA5DE6FB9}" destId="{C7A7C9B9-834E-4C1B-8B4A-4F8B3046732A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3F9BB6FB-ABAA-459F-867E-3D9DC801A908}" type="presOf" srcId="{6A530E85-5388-414D-8F19-A18D348902AC}" destId="{72629B72-585F-4A9E-BF0C-F5CFB7AC3AF2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4D39068B-9841-4541-8551-0BF8AB72947F}" type="presOf" srcId="{5FEF8C5B-B73B-4056-BFE4-BAE22502B92A}" destId="{CA3293A5-F934-459F-9DD6-32330AEA4D63}" srcOrd="0" destOrd="0" presId="urn:microsoft.com/office/officeart/2005/8/layout/vList6"/>
    <dgm:cxn modelId="{98005252-859A-4594-976C-1EE2DBD08CA1}" type="presOf" srcId="{D67F3B16-2123-4BB3-8CFE-5DB68E59592A}" destId="{F05E8430-1947-4C52-BAD2-4F643AB377B4}" srcOrd="0" destOrd="0" presId="urn:microsoft.com/office/officeart/2005/8/layout/vList6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E8E84333-7EF2-4AA4-BB3A-F29D62DD7B41}" type="presParOf" srcId="{F7D013E3-007A-45F4-8E80-510FE121A8AD}" destId="{FA34D62A-6300-46D6-AC77-8B0D7DE754BC}" srcOrd="0" destOrd="0" presId="urn:microsoft.com/office/officeart/2005/8/layout/vList6"/>
    <dgm:cxn modelId="{41E9CB2A-D6E1-4AF7-9C3F-18FFB873B6BD}" type="presParOf" srcId="{FA34D62A-6300-46D6-AC77-8B0D7DE754BC}" destId="{CB5544C9-DEFB-49CA-8789-E60BBE9ED6F6}" srcOrd="0" destOrd="0" presId="urn:microsoft.com/office/officeart/2005/8/layout/vList6"/>
    <dgm:cxn modelId="{F0326C80-829C-4D1D-8D98-DFED60C8394F}" type="presParOf" srcId="{FA34D62A-6300-46D6-AC77-8B0D7DE754BC}" destId="{EF3E8D9B-4D5C-472B-B350-46FA45F038D6}" srcOrd="1" destOrd="0" presId="urn:microsoft.com/office/officeart/2005/8/layout/vList6"/>
    <dgm:cxn modelId="{0C4AD6D8-9B90-456A-BF94-3045AE065020}" type="presParOf" srcId="{F7D013E3-007A-45F4-8E80-510FE121A8AD}" destId="{9795A377-510F-44A8-BF50-3115FCC8A514}" srcOrd="1" destOrd="0" presId="urn:microsoft.com/office/officeart/2005/8/layout/vList6"/>
    <dgm:cxn modelId="{2AFDA373-7E41-4FAC-A9AD-593E0DEFCA49}" type="presParOf" srcId="{F7D013E3-007A-45F4-8E80-510FE121A8AD}" destId="{0DDBD27E-842A-45E6-8E69-44644C02D0C7}" srcOrd="2" destOrd="0" presId="urn:microsoft.com/office/officeart/2005/8/layout/vList6"/>
    <dgm:cxn modelId="{B98917F5-12A8-411D-861A-C6F6FDD913A5}" type="presParOf" srcId="{0DDBD27E-842A-45E6-8E69-44644C02D0C7}" destId="{AB6F5C39-3946-413A-BE2D-C758954BC2C3}" srcOrd="0" destOrd="0" presId="urn:microsoft.com/office/officeart/2005/8/layout/vList6"/>
    <dgm:cxn modelId="{827B7991-22FA-4471-BBB9-62D8CA9AFFE7}" type="presParOf" srcId="{0DDBD27E-842A-45E6-8E69-44644C02D0C7}" destId="{0FB3533A-8BBE-462E-B518-BE8FDBD01567}" srcOrd="1" destOrd="0" presId="urn:microsoft.com/office/officeart/2005/8/layout/vList6"/>
    <dgm:cxn modelId="{F6A3B661-82A0-4972-A5E2-E454C86DBCAD}" type="presParOf" srcId="{F7D013E3-007A-45F4-8E80-510FE121A8AD}" destId="{F4AF3711-1C5C-44C8-870A-7527705C9EC9}" srcOrd="3" destOrd="0" presId="urn:microsoft.com/office/officeart/2005/8/layout/vList6"/>
    <dgm:cxn modelId="{DA0FF98E-4184-43C4-A228-0DB7E573F706}" type="presParOf" srcId="{F7D013E3-007A-45F4-8E80-510FE121A8AD}" destId="{00A0A57C-DFB1-4A38-9179-0B651CB1A349}" srcOrd="4" destOrd="0" presId="urn:microsoft.com/office/officeart/2005/8/layout/vList6"/>
    <dgm:cxn modelId="{02228286-4830-4DAE-8319-A4EE21E8FA4F}" type="presParOf" srcId="{00A0A57C-DFB1-4A38-9179-0B651CB1A349}" destId="{B4B64F95-4CC2-4E68-AFEF-AF3B7CF5228C}" srcOrd="0" destOrd="0" presId="urn:microsoft.com/office/officeart/2005/8/layout/vList6"/>
    <dgm:cxn modelId="{9AA6E6EF-D06B-4E2F-8C16-1F13AEB32C2E}" type="presParOf" srcId="{00A0A57C-DFB1-4A38-9179-0B651CB1A349}" destId="{370869FB-CF7A-4F26-BF37-68484D261832}" srcOrd="1" destOrd="0" presId="urn:microsoft.com/office/officeart/2005/8/layout/vList6"/>
    <dgm:cxn modelId="{F53C1092-9FD2-43CF-8232-A4D624FD163C}" type="presParOf" srcId="{F7D013E3-007A-45F4-8E80-510FE121A8AD}" destId="{183C3590-4F83-4B08-8441-6769DABB1510}" srcOrd="5" destOrd="0" presId="urn:microsoft.com/office/officeart/2005/8/layout/vList6"/>
    <dgm:cxn modelId="{A0D15F12-473D-43E7-BB57-EE434879821C}" type="presParOf" srcId="{F7D013E3-007A-45F4-8E80-510FE121A8AD}" destId="{F87DDF0E-7BA1-4503-9911-DB89D8035E37}" srcOrd="6" destOrd="0" presId="urn:microsoft.com/office/officeart/2005/8/layout/vList6"/>
    <dgm:cxn modelId="{56A6E059-D31F-4D93-A07C-EE68B690ECE4}" type="presParOf" srcId="{F87DDF0E-7BA1-4503-9911-DB89D8035E37}" destId="{2746F9D5-A47B-460D-BFBA-9B05FD60A746}" srcOrd="0" destOrd="0" presId="urn:microsoft.com/office/officeart/2005/8/layout/vList6"/>
    <dgm:cxn modelId="{6685C021-E366-480B-A836-9FC5E19C89C7}" type="presParOf" srcId="{F87DDF0E-7BA1-4503-9911-DB89D8035E37}" destId="{F8BD5563-281E-4387-9BFA-9755847DC452}" srcOrd="1" destOrd="0" presId="urn:microsoft.com/office/officeart/2005/8/layout/vList6"/>
    <dgm:cxn modelId="{ED78DBED-7C73-493D-A89C-F42427ADCDE6}" type="presParOf" srcId="{F7D013E3-007A-45F4-8E80-510FE121A8AD}" destId="{107B6298-0903-4314-8377-4D11A481B3F4}" srcOrd="7" destOrd="0" presId="urn:microsoft.com/office/officeart/2005/8/layout/vList6"/>
    <dgm:cxn modelId="{1C179E40-AD31-4F4F-95D0-E46C56534AC0}" type="presParOf" srcId="{F7D013E3-007A-45F4-8E80-510FE121A8AD}" destId="{45F24874-8733-4E23-A399-308379A2DC31}" srcOrd="8" destOrd="0" presId="urn:microsoft.com/office/officeart/2005/8/layout/vList6"/>
    <dgm:cxn modelId="{0A29648B-7104-425C-B951-5465BDC2AEC8}" type="presParOf" srcId="{45F24874-8733-4E23-A399-308379A2DC31}" destId="{F05E8430-1947-4C52-BAD2-4F643AB377B4}" srcOrd="0" destOrd="0" presId="urn:microsoft.com/office/officeart/2005/8/layout/vList6"/>
    <dgm:cxn modelId="{F4B8414D-F817-4A32-8EE4-15EC7A0E9BA4}" type="presParOf" srcId="{45F24874-8733-4E23-A399-308379A2DC31}" destId="{CF2BE204-88D3-4FA7-9860-4E0B3A915A4F}" srcOrd="1" destOrd="0" presId="urn:microsoft.com/office/officeart/2005/8/layout/vList6"/>
    <dgm:cxn modelId="{81A4BB4E-C817-4A3D-8EDB-103E003771E3}" type="presParOf" srcId="{F7D013E3-007A-45F4-8E80-510FE121A8AD}" destId="{05492E05-4F44-42FE-B54C-1386E85BCA5E}" srcOrd="9" destOrd="0" presId="urn:microsoft.com/office/officeart/2005/8/layout/vList6"/>
    <dgm:cxn modelId="{546F7618-741B-4342-8158-A40DF33F6CFF}" type="presParOf" srcId="{F7D013E3-007A-45F4-8E80-510FE121A8AD}" destId="{DC3C8B72-50B9-4234-A9D9-120A0F0DFEF8}" srcOrd="10" destOrd="0" presId="urn:microsoft.com/office/officeart/2005/8/layout/vList6"/>
    <dgm:cxn modelId="{DF8CD1CA-0BEC-488B-BE31-204238B8B178}" type="presParOf" srcId="{DC3C8B72-50B9-4234-A9D9-120A0F0DFEF8}" destId="{77BE2F95-FE92-4D4A-BE2D-C9D18E836906}" srcOrd="0" destOrd="0" presId="urn:microsoft.com/office/officeart/2005/8/layout/vList6"/>
    <dgm:cxn modelId="{CD96408E-577A-4FA1-8840-1291F29B15F1}" type="presParOf" srcId="{DC3C8B72-50B9-4234-A9D9-120A0F0DFEF8}" destId="{72629B72-585F-4A9E-BF0C-F5CFB7AC3AF2}" srcOrd="1" destOrd="0" presId="urn:microsoft.com/office/officeart/2005/8/layout/vList6"/>
    <dgm:cxn modelId="{BE6723DF-7EAF-41CE-A917-C87F57EE71B6}" type="presParOf" srcId="{F7D013E3-007A-45F4-8E80-510FE121A8AD}" destId="{B8AFF08F-0BF5-4E6F-B738-DD445A96C076}" srcOrd="11" destOrd="0" presId="urn:microsoft.com/office/officeart/2005/8/layout/vList6"/>
    <dgm:cxn modelId="{7691610C-8CB5-4642-B7A2-C1E52EDD4A56}" type="presParOf" srcId="{F7D013E3-007A-45F4-8E80-510FE121A8AD}" destId="{7ECC6C4A-51CA-4BBA-8EF8-F1E1C5BF5068}" srcOrd="12" destOrd="0" presId="urn:microsoft.com/office/officeart/2005/8/layout/vList6"/>
    <dgm:cxn modelId="{C18AFFA0-B9E0-454D-A365-DF52BD50AECD}" type="presParOf" srcId="{7ECC6C4A-51CA-4BBA-8EF8-F1E1C5BF5068}" destId="{5E217489-CCF2-4916-B892-F4E1AAA78862}" srcOrd="0" destOrd="0" presId="urn:microsoft.com/office/officeart/2005/8/layout/vList6"/>
    <dgm:cxn modelId="{0AC4250E-CD6D-4A46-A25B-D08ADFEDA144}" type="presParOf" srcId="{7ECC6C4A-51CA-4BBA-8EF8-F1E1C5BF5068}" destId="{371324B0-DF91-4526-BDEC-3E3B999A7926}" srcOrd="1" destOrd="0" presId="urn:microsoft.com/office/officeart/2005/8/layout/vList6"/>
    <dgm:cxn modelId="{A61B438E-4DD9-4623-A18A-115A764E9BFD}" type="presParOf" srcId="{F7D013E3-007A-45F4-8E80-510FE121A8AD}" destId="{58504831-11C3-4F11-9C77-816ECDDE5945}" srcOrd="13" destOrd="0" presId="urn:microsoft.com/office/officeart/2005/8/layout/vList6"/>
    <dgm:cxn modelId="{C9483295-527B-43B7-91E4-3F90C1D5127E}" type="presParOf" srcId="{F7D013E3-007A-45F4-8E80-510FE121A8AD}" destId="{D02AF2FD-29F1-40CA-815C-FF901984CC49}" srcOrd="14" destOrd="0" presId="urn:microsoft.com/office/officeart/2005/8/layout/vList6"/>
    <dgm:cxn modelId="{5CE76AB6-8127-4653-B54C-AB435393FA21}" type="presParOf" srcId="{D02AF2FD-29F1-40CA-815C-FF901984CC49}" destId="{2A8E806F-F526-469B-AE4C-35243E8C6613}" srcOrd="0" destOrd="0" presId="urn:microsoft.com/office/officeart/2005/8/layout/vList6"/>
    <dgm:cxn modelId="{C03A2244-0070-44A2-A9E9-423E7F88A703}" type="presParOf" srcId="{D02AF2FD-29F1-40CA-815C-FF901984CC49}" destId="{CA3293A5-F934-459F-9DD6-32330AEA4D63}" srcOrd="1" destOrd="0" presId="urn:microsoft.com/office/officeart/2005/8/layout/vList6"/>
    <dgm:cxn modelId="{6EC8D3DD-4217-4EB3-B48B-C5FE114B9496}" type="presParOf" srcId="{F7D013E3-007A-45F4-8E80-510FE121A8AD}" destId="{FAFBC9F5-C784-4495-B383-F31BB84166EC}" srcOrd="15" destOrd="0" presId="urn:microsoft.com/office/officeart/2005/8/layout/vList6"/>
    <dgm:cxn modelId="{63C450F7-BA29-4B81-A628-303BCD0AA795}" type="presParOf" srcId="{F7D013E3-007A-45F4-8E80-510FE121A8AD}" destId="{E3FD8822-96AC-4171-80A3-3F9BF987506C}" srcOrd="16" destOrd="0" presId="urn:microsoft.com/office/officeart/2005/8/layout/vList6"/>
    <dgm:cxn modelId="{2D06AA13-4859-45C1-939E-34260920CD75}" type="presParOf" srcId="{E3FD8822-96AC-4171-80A3-3F9BF987506C}" destId="{8A4D6183-13B5-4AF5-BAA8-F0659EA8EFA5}" srcOrd="0" destOrd="0" presId="urn:microsoft.com/office/officeart/2005/8/layout/vList6"/>
    <dgm:cxn modelId="{65D24376-FB5F-484F-B0E1-3D70537D1371}" type="presParOf" srcId="{E3FD8822-96AC-4171-80A3-3F9BF987506C}" destId="{BBD27A67-F735-4CA4-86EF-D7E124A055E2}" srcOrd="1" destOrd="0" presId="urn:microsoft.com/office/officeart/2005/8/layout/vList6"/>
    <dgm:cxn modelId="{A85CF25C-EE69-4F54-8EAD-D29F20A000A8}" type="presParOf" srcId="{F7D013E3-007A-45F4-8E80-510FE121A8AD}" destId="{4130F41F-F0C7-4563-87CB-23E775B6343B}" srcOrd="17" destOrd="0" presId="urn:microsoft.com/office/officeart/2005/8/layout/vList6"/>
    <dgm:cxn modelId="{BF56CF92-C1D6-4A5E-A452-1B7C3A2D4C5E}" type="presParOf" srcId="{F7D013E3-007A-45F4-8E80-510FE121A8AD}" destId="{E82B70BB-8862-4830-9946-44F6EDF52F2B}" srcOrd="18" destOrd="0" presId="urn:microsoft.com/office/officeart/2005/8/layout/vList6"/>
    <dgm:cxn modelId="{CF9669EB-DFA2-477E-B59F-DB300B51CE9D}" type="presParOf" srcId="{E82B70BB-8862-4830-9946-44F6EDF52F2B}" destId="{C7A7C9B9-834E-4C1B-8B4A-4F8B3046732A}" srcOrd="0" destOrd="0" presId="urn:microsoft.com/office/officeart/2005/8/layout/vList6"/>
    <dgm:cxn modelId="{813C8739-3665-4EB9-BF5F-DB58C59AE5D9}" type="presParOf" srcId="{E82B70BB-8862-4830-9946-44F6EDF52F2B}" destId="{41E9F16E-2082-42A5-8541-3D27CBED19A5}" srcOrd="1" destOrd="0" presId="urn:microsoft.com/office/officeart/2005/8/layout/vList6"/>
    <dgm:cxn modelId="{E2F0AFBD-FA8B-4F3B-8F65-E48503ECFB0F}" type="presParOf" srcId="{F7D013E3-007A-45F4-8E80-510FE121A8AD}" destId="{7C321FA1-9200-4364-ABEC-145DC3BDA20E}" srcOrd="19" destOrd="0" presId="urn:microsoft.com/office/officeart/2005/8/layout/vList6"/>
    <dgm:cxn modelId="{D9C7E1D1-94BE-4854-BC97-9AF6DDBA94EA}" type="presParOf" srcId="{F7D013E3-007A-45F4-8E80-510FE121A8AD}" destId="{509C5EC1-24C2-4EBA-9AE4-B9285F148BC6}" srcOrd="20" destOrd="0" presId="urn:microsoft.com/office/officeart/2005/8/layout/vList6"/>
    <dgm:cxn modelId="{7543E1CA-A677-4D98-AA9B-F1B66BABDD2E}" type="presParOf" srcId="{509C5EC1-24C2-4EBA-9AE4-B9285F148BC6}" destId="{A0A7F83F-A92F-4C2E-9EE6-6A08C5DE8711}" srcOrd="0" destOrd="0" presId="urn:microsoft.com/office/officeart/2005/8/layout/vList6"/>
    <dgm:cxn modelId="{1E2BCBE0-3026-4B1E-88A3-E20793B42DAC}" type="presParOf" srcId="{509C5EC1-24C2-4EBA-9AE4-B9285F148BC6}" destId="{552B8F96-9A59-431D-8AAA-1B48BE21527B}" srcOrd="1" destOrd="0" presId="urn:microsoft.com/office/officeart/2005/8/layout/vList6"/>
    <dgm:cxn modelId="{175177F2-8CC3-4328-8B51-194F3287CA6D}" type="presParOf" srcId="{F7D013E3-007A-45F4-8E80-510FE121A8AD}" destId="{697CA102-041A-4607-B521-073A5225255F}" srcOrd="21" destOrd="0" presId="urn:microsoft.com/office/officeart/2005/8/layout/vList6"/>
    <dgm:cxn modelId="{CA377B68-E0C6-482F-B404-EFCB940197A1}" type="presParOf" srcId="{F7D013E3-007A-45F4-8E80-510FE121A8AD}" destId="{19A660EF-FF81-4E96-87F9-B646AC3D0E18}" srcOrd="22" destOrd="0" presId="urn:microsoft.com/office/officeart/2005/8/layout/vList6"/>
    <dgm:cxn modelId="{51099001-9C08-405C-BA10-072D074B6621}" type="presParOf" srcId="{19A660EF-FF81-4E96-87F9-B646AC3D0E18}" destId="{8B9495AA-4D88-4DAE-AB47-FB7568C5B6CF}" srcOrd="0" destOrd="0" presId="urn:microsoft.com/office/officeart/2005/8/layout/vList6"/>
    <dgm:cxn modelId="{D76B3162-8AED-44F6-90D6-6201E37E6CC2}" type="presParOf" srcId="{19A660EF-FF81-4E96-87F9-B646AC3D0E18}" destId="{4CD15835-AAA5-4109-B440-B4F911A4DEEC}" srcOrd="1" destOrd="0" presId="urn:microsoft.com/office/officeart/2005/8/layout/vList6"/>
    <dgm:cxn modelId="{8CED173C-8549-4C70-855E-FA3F317C8AF1}" type="presParOf" srcId="{F7D013E3-007A-45F4-8E80-510FE121A8AD}" destId="{94D5B9CE-8806-4238-A541-21404876D5BF}" srcOrd="23" destOrd="0" presId="urn:microsoft.com/office/officeart/2005/8/layout/vList6"/>
    <dgm:cxn modelId="{BDC6AEE2-E5CF-485B-81FF-6263907CD047}" type="presParOf" srcId="{F7D013E3-007A-45F4-8E80-510FE121A8AD}" destId="{1B88F344-B0F7-4CA8-A647-0301E38BB82A}" srcOrd="24" destOrd="0" presId="urn:microsoft.com/office/officeart/2005/8/layout/vList6"/>
    <dgm:cxn modelId="{5AA3FA59-2C9E-49C0-8779-54B3292FD1BC}" type="presParOf" srcId="{1B88F344-B0F7-4CA8-A647-0301E38BB82A}" destId="{792FE208-16B4-424C-95BE-16EBC87E5300}" srcOrd="0" destOrd="0" presId="urn:microsoft.com/office/officeart/2005/8/layout/vList6"/>
    <dgm:cxn modelId="{9E23EF71-A7DB-45B0-8967-4B5E523AF0ED}" type="presParOf" srcId="{1B88F344-B0F7-4CA8-A647-0301E38BB82A}" destId="{93408D8F-19D4-4E09-821E-A6B5FECD5777}" srcOrd="1" destOrd="0" presId="urn:microsoft.com/office/officeart/2005/8/layout/vList6"/>
    <dgm:cxn modelId="{958A7237-3236-4BC2-830F-764E30168A2A}" type="presParOf" srcId="{F7D013E3-007A-45F4-8E80-510FE121A8AD}" destId="{C80C1C43-C566-4AA1-9F6B-6B0DD0A6136E}" srcOrd="25" destOrd="0" presId="urn:microsoft.com/office/officeart/2005/8/layout/vList6"/>
    <dgm:cxn modelId="{8BD8C123-6E64-4D87-BAD4-28F8DC59EB28}" type="presParOf" srcId="{F7D013E3-007A-45F4-8E80-510FE121A8AD}" destId="{84240FB3-6CCF-46A3-8C2B-F941386550FE}" srcOrd="26" destOrd="0" presId="urn:microsoft.com/office/officeart/2005/8/layout/vList6"/>
    <dgm:cxn modelId="{9900168E-FF73-419D-88F9-4BEBDC7F3C1D}" type="presParOf" srcId="{84240FB3-6CCF-46A3-8C2B-F941386550FE}" destId="{EC5AD70E-A664-4540-A139-B29EABA64396}" srcOrd="0" destOrd="0" presId="urn:microsoft.com/office/officeart/2005/8/layout/vList6"/>
    <dgm:cxn modelId="{76CE6419-17BD-494E-90A8-B21E64064D1D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04086-ED54-4651-B4AA-EC1AB284BD66}">
      <dsp:nvSpPr>
        <dsp:cNvPr id="0" name=""/>
        <dsp:cNvSpPr/>
      </dsp:nvSpPr>
      <dsp:spPr>
        <a:xfrm>
          <a:off x="4129625" y="1505288"/>
          <a:ext cx="3001717" cy="7961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766"/>
              </a:lnTo>
              <a:lnTo>
                <a:pt x="3001717" y="539766"/>
              </a:lnTo>
              <a:lnTo>
                <a:pt x="3001717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2C55F-8DBA-4AA1-BB5F-E77B3AF0FBBD}">
      <dsp:nvSpPr>
        <dsp:cNvPr id="0" name=""/>
        <dsp:cNvSpPr/>
      </dsp:nvSpPr>
      <dsp:spPr>
        <a:xfrm>
          <a:off x="4083905" y="1505288"/>
          <a:ext cx="91440" cy="7961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9766"/>
              </a:lnTo>
              <a:lnTo>
                <a:pt x="92558" y="539766"/>
              </a:lnTo>
              <a:lnTo>
                <a:pt x="92558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72EF0-9F89-4556-BCBF-6303989F29F2}">
      <dsp:nvSpPr>
        <dsp:cNvPr id="0" name=""/>
        <dsp:cNvSpPr/>
      </dsp:nvSpPr>
      <dsp:spPr>
        <a:xfrm>
          <a:off x="1221585" y="1505288"/>
          <a:ext cx="2908040" cy="796181"/>
        </a:xfrm>
        <a:custGeom>
          <a:avLst/>
          <a:gdLst/>
          <a:ahLst/>
          <a:cxnLst/>
          <a:rect l="0" t="0" r="0" b="0"/>
          <a:pathLst>
            <a:path>
              <a:moveTo>
                <a:pt x="2908040" y="0"/>
              </a:moveTo>
              <a:lnTo>
                <a:pt x="2908040" y="539766"/>
              </a:lnTo>
              <a:lnTo>
                <a:pt x="0" y="539766"/>
              </a:lnTo>
              <a:lnTo>
                <a:pt x="0" y="796181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3B24E-E517-460F-B357-83FB6F569789}">
      <dsp:nvSpPr>
        <dsp:cNvPr id="0" name=""/>
        <dsp:cNvSpPr/>
      </dsp:nvSpPr>
      <dsp:spPr>
        <a:xfrm>
          <a:off x="1872207" y="298611"/>
          <a:ext cx="4514835" cy="1206677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Georgia" panose="02040502050405020303" pitchFamily="18" charset="0"/>
            </a:rPr>
            <a:t>Доходы бюджета </a:t>
          </a:r>
          <a:r>
            <a:rPr lang="ru-RU" sz="1800" kern="1200" dirty="0" smtClean="0">
              <a:latin typeface="Georgia" panose="02040502050405020303" pitchFamily="18" charset="0"/>
            </a:rPr>
            <a:t>–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latin typeface="Georgia" panose="02040502050405020303" pitchFamily="18" charset="0"/>
            </a:rPr>
            <a:t>поступающие в бюджет городского округа Домодедово денежные средства</a:t>
          </a:r>
          <a:endParaRPr lang="ru-RU" sz="1800" kern="1200" dirty="0">
            <a:latin typeface="Georgia" panose="02040502050405020303" pitchFamily="18" charset="0"/>
          </a:endParaRPr>
        </a:p>
      </dsp:txBody>
      <dsp:txXfrm>
        <a:off x="1872207" y="298611"/>
        <a:ext cx="4514835" cy="1206677"/>
      </dsp:txXfrm>
    </dsp:sp>
    <dsp:sp modelId="{8691BD35-EF84-47C0-8650-B39004D645CE}">
      <dsp:nvSpPr>
        <dsp:cNvPr id="0" name=""/>
        <dsp:cNvSpPr/>
      </dsp:nvSpPr>
      <dsp:spPr>
        <a:xfrm>
          <a:off x="560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налоговые доходы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часть доходов граждан и организаций, которые они обязаны уплачивать государству (например земельный налог, налоги на имущество и т.д.)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60" y="2301469"/>
        <a:ext cx="2442048" cy="1221024"/>
      </dsp:txXfrm>
    </dsp:sp>
    <dsp:sp modelId="{5F22BBB5-7557-46CA-83DA-E70A2236AB2E}">
      <dsp:nvSpPr>
        <dsp:cNvPr id="0" name=""/>
        <dsp:cNvSpPr/>
      </dsp:nvSpPr>
      <dsp:spPr>
        <a:xfrm>
          <a:off x="2955439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неналоговые доходы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платежи за пользование государственным и муниципальным имуществом, платежи в виде штрафов, санкций за нарушение законодательства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2955439" y="2301469"/>
        <a:ext cx="2442048" cy="1221024"/>
      </dsp:txXfrm>
    </dsp:sp>
    <dsp:sp modelId="{845955BB-0151-491A-BD4F-FE6A502991C3}">
      <dsp:nvSpPr>
        <dsp:cNvPr id="0" name=""/>
        <dsp:cNvSpPr/>
      </dsp:nvSpPr>
      <dsp:spPr>
        <a:xfrm>
          <a:off x="5910318" y="2301469"/>
          <a:ext cx="2442048" cy="1221024"/>
        </a:xfrm>
        <a:prstGeom prst="rect">
          <a:avLst/>
        </a:prstGeom>
        <a:solidFill>
          <a:schemeClr val="accent1"/>
        </a:solidFill>
        <a:ln w="63500" cap="flat" cmpd="thickThin" algn="ctr">
          <a:solidFill>
            <a:schemeClr val="l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latin typeface="Georgia" panose="02040502050405020303" pitchFamily="18" charset="0"/>
            </a:rPr>
            <a:t>безвозмездные поступления</a:t>
          </a:r>
          <a:r>
            <a:rPr lang="ru-RU" sz="1100" b="0" i="1" kern="1200" dirty="0" smtClean="0">
              <a:latin typeface="Georgia" panose="02040502050405020303" pitchFamily="18" charset="0"/>
            </a:rPr>
            <a:t> 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1" kern="1200" dirty="0" smtClean="0">
              <a:latin typeface="Georgia" panose="02040502050405020303" pitchFamily="18" charset="0"/>
            </a:rPr>
            <a:t>– денежные средства из других бюджетов бюджетной системы (в виде межбюджетных трансфертов), а также от физических и юридических лиц (в том числе добровольные пожертвования)</a:t>
          </a:r>
          <a:endParaRPr lang="ru-RU" sz="1100" kern="1200" dirty="0">
            <a:latin typeface="Georgia" panose="02040502050405020303" pitchFamily="18" charset="0"/>
          </a:endParaRPr>
        </a:p>
      </dsp:txBody>
      <dsp:txXfrm>
        <a:off x="5910318" y="2301469"/>
        <a:ext cx="2442048" cy="12210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495 011,9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3 713 465,7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8845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3132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130 628,1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284 251,9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(99,1%)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20 975,6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64 387,8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(90,7%)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44 278,0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современной комфортной городской среды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1 014 210,6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(91,9%)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54 380,0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1 097 102,3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(95,7%)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52 402,1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676 416,6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(77,5%)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32 260,2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2569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и развитие инженерной инфраструктуры и </a:t>
          </a:r>
          <a:r>
            <a:rPr lang="ru-RU" sz="1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энергоэффективности</a:t>
          </a: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на территории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244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32 552,6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(11,5%)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5E10CA7-BBEA-4EF3-884B-0B0CF035B57D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7713"/>
            <a:ext cx="4967287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58F918-3DDE-4F17-AE4B-951755776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59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804D913-ADC6-40DF-BB74-8E58EF4FEC5A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BABEE-18B9-4A1F-B645-068F7FB3F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07A2-CF8C-4D1A-BE48-40644E7714D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AB24E-A641-49BD-BDA8-9A638EFBA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FBB0A-3B58-4C5A-9506-3F83057CCF6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99585-26AC-4D80-99D4-027223101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DD802-1231-44EB-852B-231C8C1F6B3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3CAE6-66AD-44FD-8403-CE839602F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721BBA-0082-434D-8870-D5FF261B7EA8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1A6DB5-3BC6-432B-B49D-B976DA9543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33D3A-A907-4191-BB28-3A54E70ED366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71872-639A-42D6-8134-2D81ACED1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64BC22-80D9-4F55-BA6A-75EAC49D7634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FAD031-5DA8-4977-A462-E56665B77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09036-69FB-41C2-8480-24B09DD4E1AB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F564E-6B50-42EB-8319-DB5BAAE09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05773-0A16-489B-893A-BDEBF5D34F2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B9139-32FF-4697-A2E7-9B0D52055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5E424A-D11A-4D8F-AB02-E29BD7FE3B9E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41442E-B78C-45A5-B5EA-2B978FF5B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53EAE9C-3C1B-4EBA-9DD4-B7F8FDE35E67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4D07D64-14B7-4744-BC55-36C4962C7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805D39-F4CA-4905-A79C-564E13AF9B42}" type="datetimeFigureOut">
              <a:rPr lang="ru-RU"/>
              <a:pPr>
                <a:defRPr/>
              </a:pPr>
              <a:t>26.12.2024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1DD700E-8A6F-4FEA-A2B9-1B66F02075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7" r:id="rId3"/>
    <p:sldLayoutId id="2147483691" r:id="rId4"/>
    <p:sldLayoutId id="2147483698" r:id="rId5"/>
    <p:sldLayoutId id="2147483692" r:id="rId6"/>
    <p:sldLayoutId id="2147483693" r:id="rId7"/>
    <p:sldLayoutId id="2147483699" r:id="rId8"/>
    <p:sldLayoutId id="2147483700" r:id="rId9"/>
    <p:sldLayoutId id="2147483694" r:id="rId10"/>
    <p:sldLayoutId id="214748369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40C12BAE6E1420AF2113415339012614C11561CC51C55FCD68836CFDDEED4D96541559713BD7F408kD2C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40C12BAE6E1420AF2113415339012614C11561CC50C55FCD68836CFDDEkE2DG" TargetMode="External"/><Relationship Id="rId5" Type="http://schemas.openxmlformats.org/officeDocument/2006/relationships/hyperlink" Target="consultantplus://offline/ref=40C12BAE6E1420AF2113415339012614C01C60CC5AC75FCD68836CFDDEkE2DG" TargetMode="External"/><Relationship Id="rId4" Type="http://schemas.openxmlformats.org/officeDocument/2006/relationships/hyperlink" Target="consultantplus://offline/ref=40C12BAE6E1420AF2113415339012614C31665C352CE02C760DA60FFD9E21281535C55703BD7F4k028G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Бюджет для граждан на основании Решения Совета депутатов городского округа Домодедово </a:t>
            </a:r>
            <a:r>
              <a:rPr lang="ru-RU" sz="2400" dirty="0">
                <a:latin typeface="Georgia" panose="02040502050405020303" pitchFamily="18" charset="0"/>
              </a:rPr>
              <a:t>«Об отчете об исполнении бюджета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>
                <a:latin typeface="Georgia" panose="02040502050405020303" pitchFamily="18" charset="0"/>
              </a:rPr>
              <a:t>городского округа Домодедово за 2018 год»</a:t>
            </a:r>
            <a:br>
              <a:rPr lang="ru-RU" sz="2400" dirty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endParaRPr lang="ru-RU" sz="2400" dirty="0">
              <a:latin typeface="Georgia" panose="02040502050405020303" pitchFamily="18" charset="0"/>
            </a:endParaRPr>
          </a:p>
        </p:txBody>
      </p:sp>
      <p:pic>
        <p:nvPicPr>
          <p:cNvPr id="143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</a:t>
            </a:r>
            <a:r>
              <a:rPr lang="ru-RU" sz="1400" dirty="0" smtClean="0">
                <a:latin typeface="Georgia" panose="02040502050405020303" pitchFamily="18" charset="0"/>
              </a:rPr>
              <a:t>самоуправления</a:t>
            </a:r>
            <a:endParaRPr lang="ru-RU" sz="1400" dirty="0">
              <a:latin typeface="Georgia" panose="02040502050405020303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11560" y="2780928"/>
            <a:ext cx="2124475" cy="1095896"/>
            <a:chOff x="0" y="0"/>
            <a:chExt cx="2124475" cy="10958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2124475" cy="10958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60960" rIns="121920" bIns="6096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b="1" kern="1200" dirty="0" smtClean="0">
                  <a:latin typeface="Georgia" panose="02040502050405020303" pitchFamily="18" charset="0"/>
                </a:rPr>
                <a:t>Бюджет</a:t>
              </a:r>
              <a:endParaRPr lang="ru-RU" sz="3200" b="1" kern="1200" dirty="0">
                <a:latin typeface="Georgia" panose="02040502050405020303" pitchFamily="18" charset="0"/>
              </a:endParaRPr>
            </a:p>
          </p:txBody>
        </p:sp>
      </p:grpSp>
      <p:sp>
        <p:nvSpPr>
          <p:cNvPr id="8" name="Стрелка вправо 7"/>
          <p:cNvSpPr/>
          <p:nvPr/>
        </p:nvSpPr>
        <p:spPr>
          <a:xfrm>
            <a:off x="2751552" y="2780928"/>
            <a:ext cx="1039615" cy="1095896"/>
          </a:xfrm>
          <a:prstGeom prst="rightArrow">
            <a:avLst>
              <a:gd name="adj1" fmla="val 75000"/>
              <a:gd name="adj2" fmla="val 50000"/>
            </a:avLst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Прямоугольник 8"/>
          <p:cNvSpPr/>
          <p:nvPr/>
        </p:nvSpPr>
        <p:spPr>
          <a:xfrm>
            <a:off x="3759050" y="1772816"/>
            <a:ext cx="2088232" cy="93610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Доходы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  <p:sp>
        <p:nvSpPr>
          <p:cNvPr id="10" name="Плюс 9"/>
          <p:cNvSpPr/>
          <p:nvPr/>
        </p:nvSpPr>
        <p:spPr>
          <a:xfrm>
            <a:off x="4644008" y="3214292"/>
            <a:ext cx="318316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14934" y="4283613"/>
            <a:ext cx="3182287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Georgia" panose="02040502050405020303" pitchFamily="18" charset="0"/>
              </a:rPr>
              <a:t>Источники финансирования дефицита бюджета</a:t>
            </a:r>
            <a:endParaRPr lang="ru-RU" sz="2400" b="1" dirty="0">
              <a:latin typeface="Georgia" panose="02040502050405020303" pitchFamily="18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6065173" y="3214292"/>
            <a:ext cx="432048" cy="32911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60232" y="2643256"/>
            <a:ext cx="2016223" cy="14685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Georgia" panose="02040502050405020303" pitchFamily="18" charset="0"/>
              </a:rPr>
              <a:t>Расходы</a:t>
            </a:r>
            <a:endParaRPr lang="ru-RU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8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100874"/>
              </p:ext>
            </p:extLst>
          </p:nvPr>
        </p:nvGraphicFramePr>
        <p:xfrm>
          <a:off x="395535" y="908721"/>
          <a:ext cx="8568953" cy="2478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3  «Развитие муниципальной службы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служащих, прошедших обучение по программам профессиональной переподготовки и повышения квалификации от общего числа муниципальных служащих Администрации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8624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399021"/>
              </p:ext>
            </p:extLst>
          </p:nvPr>
        </p:nvGraphicFramePr>
        <p:xfrm>
          <a:off x="395535" y="908721"/>
          <a:ext cx="8568953" cy="524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5  «Управление муниципальными финансами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Обеспечение ежегодного прироста налоговых и неналоговых доходов бюджета городского округа Домодедово в отчетном финансовом году к поступлениям в году, предшествующем отчетному финансовому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отношения объема расходов на обслуживание муниципального долга городского округа Домодедово к объему расходов бюджета городского округа Домодедово (за исключением объема расходов, которые осуществляются за счет субвенций, предоставляемых из бюджетов бюджетной системы Российской Федерации), на уровне, не превышающем 5 %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≤  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Мобилизация доходов - Снижение задолженности в бюджет: налоговой, неналоговой (в части налоговой задолженности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Новые налогоплательщики - Приглашаем к регистрации/перерегистрации новых юридических и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10687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6663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29781"/>
              </p:ext>
            </p:extLst>
          </p:nvPr>
        </p:nvGraphicFramePr>
        <p:xfrm>
          <a:off x="395535" y="908721"/>
          <a:ext cx="8568953" cy="5655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6  «Обеспечение деятельности Администрации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неисполненных предписаний (представлений) ОМСУ  и их должностными лицами об устранении нарушений, по которым приняты судебные решения, вступившие в законную силу в соответствии со ст.19.5 КоАП 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РФ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граждан, подписавшихся на периодические издания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выплаченных поощрений председателям домовых комитетов (старших по домам), старостам и председателям уличных комитетов за проводимую общественную  работу в сфере ЖКХ по отношению 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выплаченной премии  лицам, достигших возраста 90 лет и старше (долгожителей) зарегистрированным по месту жительства на территории городского округа Домодедово по отношению к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начисленной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ежегодных членских взносов в фонды и ассоциации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от установленной предельной численности депутатов, выборных должностных лиц местного самоуправления, осуществляющих свои полномочия на постоянной основе, муниципальных служащих органов местного самоупрвления муниципальных образований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95668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375966"/>
              </p:ext>
            </p:extLst>
          </p:nvPr>
        </p:nvGraphicFramePr>
        <p:xfrm>
          <a:off x="395535" y="908721"/>
          <a:ext cx="8568953" cy="41734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8  «Развитие архивного дела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документов, хранящихся в муниципальном архиве в нормативных условиях, обеспечивающих их постоянное (вечное) и долговременное хранение, в общем количестве документов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архивных фондов муниципального архива, внесенных в общеотраслевую базу данных «Архивный фонд», от общего количества архивных фондов, хранящихся  в муниципальном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архиве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 архивных документов, переведенных в электронно-цифровую форму, от общего количества документов, находящихся на хранении  в муниципальном архиве муниципального образования.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32480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332467"/>
              </p:ext>
            </p:extLst>
          </p:nvPr>
        </p:nvGraphicFramePr>
        <p:xfrm>
          <a:off x="395535" y="908721"/>
          <a:ext cx="8568953" cy="4453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приватизации имущества в соответствии с планом приватизации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объектов муниципального имущества подлежащих оценке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земельных участков, подготовленных органом местного самоуправления для реализации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торгах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перечисленных бюджетных средств на увеличение уставного капитала муниципальных унитарных предприятий по отношению к утвержденным бюджетным средствам выделенных на эти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11075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207363"/>
              </p:ext>
            </p:extLst>
          </p:nvPr>
        </p:nvGraphicFramePr>
        <p:xfrm>
          <a:off x="395535" y="908721"/>
          <a:ext cx="8568953" cy="4145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расходов бюджета на содержание и ремонт муниципального жилищного фонда и нежилых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помещений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Проверка использования земель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Прирост земельного налога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Собираемость от арендной платы за земельные участки, государственная собственность на которые не разграничена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5988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386947"/>
              </p:ext>
            </p:extLst>
          </p:nvPr>
        </p:nvGraphicFramePr>
        <p:xfrm>
          <a:off x="395535" y="908721"/>
          <a:ext cx="8568953" cy="42451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Собираемость арендной платы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Погашение задолженности прошлых лет по арендной плате за земельные участки, государственная собственность на которые не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разграничена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земельные участки, государственная собственность на которые не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разграничена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Представление земельных участков многодетным семьям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75009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21244"/>
              </p:ext>
            </p:extLst>
          </p:nvPr>
        </p:nvGraphicFramePr>
        <p:xfrm>
          <a:off x="395535" y="908721"/>
          <a:ext cx="8568953" cy="49163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11  «Развитие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 земельными участками на 2017-2021 годы»  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Эффективность работы по взысканию задолженности по арендной плате за муниципальное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Соблюдение регламентного срока оказания государственных и муниципальных услуг в области земельных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Повышение положительных результатов предоставления государственных и муниципальных услуг в области земельных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оформленных технических паспортов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Увеличивай налоги - Доля объектов недвижимого имущества, поставленных на кадастровый учет от выявленных земельных участков с объектами  без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89354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128636"/>
              </p:ext>
            </p:extLst>
          </p:nvPr>
        </p:nvGraphicFramePr>
        <p:xfrm>
          <a:off x="395535" y="908721"/>
          <a:ext cx="8568953" cy="2505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««Развитие системы информирования населения о деятельности органов местного самоуправления  городского округа Домодедово на 2017-2021 годы»»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Житель хочет знать (I)-Информирование населения через СМИ и социальные сети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171,50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незаконных рекламных конструкций, установленных на территории муниципального образования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2689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488308"/>
              </p:ext>
            </p:extLst>
          </p:nvPr>
        </p:nvGraphicFramePr>
        <p:xfrm>
          <a:off x="395535" y="908721"/>
          <a:ext cx="8568953" cy="4239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 «Обеспечение доступности услуг пассажирского транспорта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поездок, оплаченных с использованием единых транспортных карт, в общем количестве оплаченных пассажирами поездок на конец года   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Внедрение ГЛОНАСС - Степень внедрения и эффективность использования технологии на базе системы ГЛОНАСС с использованием РНИС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эффективность использования технологии на базе ГЛОНАСС с использованием РНИС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Комфортный автобус - Доля транспортных средств, соответствующих стандарту (МК - 5 лет, СК, БК - 7 лет) от количества транспортных средств, работающих на мун. маршрутах»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439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458646934"/>
              </p:ext>
            </p:extLst>
          </p:nvPr>
        </p:nvGraphicFramePr>
        <p:xfrm>
          <a:off x="395536" y="260648"/>
          <a:ext cx="8352928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3297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706486"/>
              </p:ext>
            </p:extLst>
          </p:nvPr>
        </p:nvGraphicFramePr>
        <p:xfrm>
          <a:off x="395535" y="908721"/>
          <a:ext cx="8568953" cy="28485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 «Обеспечение безопасности дорожного движения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ДТП - Снижение смертности от ДТП:           - на дорогах Федерального значения                                                    - на дорогах  регионального значения                                                    - на дорогах муниципального значения                                                 - на частных дорогах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случай на 100 тыс.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48023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141665"/>
              </p:ext>
            </p:extLst>
          </p:nvPr>
        </p:nvGraphicFramePr>
        <p:xfrm>
          <a:off x="395535" y="908721"/>
          <a:ext cx="8568953" cy="53250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Объемы ввода в эксплуатацию после строительства и (или) реконструкции автомобильных дорог общего пользования местного значения (км), в том числе с привлечением субсидии из бюджета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км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Ремонт (капитальный ремонт) сети автомобильных дорог общего пользования местного значения (оценивается на конец года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км/тыс.кв.м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8,36/101,47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12,0/103,71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30,68/187,509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Создание парковочного пространства на улично-дорожной сети (оценивается на конец года в разрезе источников финансирования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маш/мест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протяжённости автомобильных дорог общего пользования местного значения запланированных по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 каждой дороги хозяин. Доля бесхозяйных дорог, принятых в муниципальную собственность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21128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131078"/>
              </p:ext>
            </p:extLst>
          </p:nvPr>
        </p:nvGraphicFramePr>
        <p:xfrm>
          <a:off x="395535" y="908721"/>
          <a:ext cx="8568953" cy="2966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и функционирование дорожно-транспортного комплекса городского округа Домодедово  на 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IV «Обеспечение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годы.» </a:t>
                      </a:r>
                    </a:p>
                    <a:p>
                      <a:pPr algn="l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Увеличение площади поверхности дворовых территорий многоквартирных домов, приведенных в нормативное состояние с использованием субсидий из Дорожного фонда Московской области и средств бюджетов муниципальных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образований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м2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6120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677794"/>
              </p:ext>
            </p:extLst>
          </p:nvPr>
        </p:nvGraphicFramePr>
        <p:xfrm>
          <a:off x="395535" y="908721"/>
          <a:ext cx="8568953" cy="524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Доля перечисленного денежного содержания и дополнительных выплат сотрудников на зарплатные банковские карты и доля перечисленных страховых взносов в государственные внебюджетные фонды по отношению к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начисленным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Доля расходов бюджета на материально-техническое обеспечение деятельности МКУ "Управление капитального строительства", произведенных на основании заключенных договоров и муниципальных контрактов по отношению к общей сумме расходов на материально-техническое обеспечение деятельности МКУ "Управление капитального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строительства«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    Наличие утвержденного генерального плана городского округа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Количество проведенных публичных слушаний по проектам документов территориального планирования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3595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325988"/>
              </p:ext>
            </p:extLst>
          </p:nvPr>
        </p:nvGraphicFramePr>
        <p:xfrm>
          <a:off x="395535" y="908721"/>
          <a:ext cx="8568953" cy="4487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Наличие утвержденных правил землепользования и застройки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Количество проведенных публичных слушаний по проектам документов градостроительного зонирования городского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округа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Отраслевой приоритетный показатель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Наличие утвержденных нормативов градостроительного проектирования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Проектно-изыскательные работы на транспортно-экономическое обоснование строительства автомобильной дороги регионального значения "Обход д. Заболотье и с. Домодедово" в г.о.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1821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52188"/>
              </p:ext>
            </p:extLst>
          </p:nvPr>
        </p:nvGraphicFramePr>
        <p:xfrm>
          <a:off x="395535" y="908721"/>
          <a:ext cx="8568953" cy="5716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«Архитектура и градостроительство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"Проектно-информационное обеспечение градостроительной деятельности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 Разработка проекта планировки и проекта межевания территории для размещения объекта местного значения "Общеобразовательная школа на 1100 мест", по адресу: г. Домодедово,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Центральный, ул.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Кирова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 Разработка проектно- сметной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документации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объекту: Устройство уличного освещения на участке от ул. Талалихина до ул. Коломийца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 Разработка архитектурно –художественных концепций благоустройства общественных пространств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Запрет на долгострой- Улучшение архитектурного облика (ликвидация долгостроев, самовольного строительства)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13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архитектурно-планировочных решений по формированию облика площади перед зданием почты, по адресу: Московская область, городской округ Домодедово, ул. Каширское шоссе, д.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80183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598691"/>
              </p:ext>
            </p:extLst>
          </p:nvPr>
        </p:nvGraphicFramePr>
        <p:xfrm>
          <a:off x="395535" y="908721"/>
          <a:ext cx="8568953" cy="31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«Чистая вода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Увеличение доли населения, обеспеченного доброкачественной питьевой водой из централизованных источников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водоснабжения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созданных и восстановленных ВЗУ, ВНС и станций водоподготовки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526569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795101"/>
              </p:ext>
            </p:extLst>
          </p:nvPr>
        </p:nvGraphicFramePr>
        <p:xfrm>
          <a:off x="395535" y="908721"/>
          <a:ext cx="8568953" cy="3781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«Очистка сточных вод на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Макропоказатель: Увеличение доли сточных вод, очищенных до нормативных значений, в общем объеме сточных вод, пропущенных через очистные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сооружения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созданных и восстановленных объектов очистки сточных вод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суммарной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производительностью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ед./тыс.куб.м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построенных, реконструированных, отремонтированных коллекторов (участков), канализационных насосных станций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764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498806"/>
              </p:ext>
            </p:extLst>
          </p:nvPr>
        </p:nvGraphicFramePr>
        <p:xfrm>
          <a:off x="395535" y="908721"/>
          <a:ext cx="8568953" cy="4553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Доля заемных средств организаций в общем объеме капитальных вложений в системы теплоснабжения, водоснабжения, водоотведения и очистки сточных вод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созданных и восстановленных объектов коммунальной инфраструктуры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созданных и восстановленных объектов социальной и инженерной инфраструктуры на территории военных городков Московской области (в разрезе сфер деятельности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Количество организаций в сфере ЖКХ, для которых созданы условия для повышения эффективности работы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 менее 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15944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792722"/>
              </p:ext>
            </p:extLst>
          </p:nvPr>
        </p:nvGraphicFramePr>
        <p:xfrm>
          <a:off x="395535" y="908721"/>
          <a:ext cx="8568953" cy="4705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Задолженность за потребленные топливно-энергетические ресурсы:                                                                              1) газ  (на 01.10.2018 - 0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.);        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2) электроэнергия (на 31.12.2018 - 0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тыс.чел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  /тыс. 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496,77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6: Уровень готовности объектов жилищно-коммунального хозяйства городского округа к осенне-зимнему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периоду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7: Организация работ по устранению технологических нарушений (аварий, инцидентов) на коммунальных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8: Доля РСО, утвердивших инвестиционные программы в сфере теплоснабжения, водоснабжения и водоотведения в общем количестве РСО, осуществляющих регулируемые виды деятельности на территории городского округа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473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155482"/>
              </p:ext>
            </p:extLst>
          </p:nvPr>
        </p:nvGraphicFramePr>
        <p:xfrm>
          <a:off x="457200" y="1481138"/>
          <a:ext cx="8435281" cy="4761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6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1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1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5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87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3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5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21826">
                <a:tc>
                  <a:txBody>
                    <a:bodyPr/>
                    <a:lstStyle/>
                    <a:p>
                      <a:pPr algn="ctr"/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2017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к исполнению за 2017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уточненному плану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7 125 028,0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6 830 116,0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8 165 451,3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7 528 080,1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92,2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2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4 130 177,1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4 220 010,0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4 591 403,5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4 379 099,6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95,4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3 000 415,1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2 610 106,0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3 574 047,7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3 148 980,5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88,1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 </a:t>
                      </a:r>
                      <a:endParaRPr kumimoji="0" lang="ru-RU" alt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7 250 633,2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8 666 072,0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89,4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4 666 631,5</a:t>
                      </a:r>
                      <a:endParaRPr kumimoji="0" lang="ru-RU" alt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4 640 527,20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5 092 024,30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4 598 171,60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</a:p>
                  </a:txBody>
                  <a:tcPr marL="91431" marR="91431"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6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-542 018,6</a:t>
                      </a:r>
                      <a:endParaRPr kumimoji="0" lang="ru-RU" altLang="ru-RU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-420 517,2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-497 709,3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-219 072,0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alt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44,0</a:t>
                      </a:r>
                    </a:p>
                  </a:txBody>
                  <a:tcPr marL="91431" marR="91431" marT="45723" marB="45723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</a:t>
            </a:r>
            <a:r>
              <a:rPr lang="ru-RU" altLang="ru-RU" sz="2000" dirty="0" smtClean="0">
                <a:latin typeface="Georgia" panose="02040502050405020303" pitchFamily="18" charset="0"/>
              </a:rPr>
              <a:t>отчета об исполнении бюджета </a:t>
            </a:r>
            <a:r>
              <a:rPr lang="ru-RU" altLang="ru-RU" sz="2000" dirty="0">
                <a:latin typeface="Georgia" panose="02040502050405020303" pitchFamily="18" charset="0"/>
              </a:rPr>
              <a:t>городского округа  Домодедово </a:t>
            </a:r>
            <a:r>
              <a:rPr lang="ru-RU" altLang="ru-RU" sz="2000" dirty="0" smtClean="0">
                <a:latin typeface="Georgia" panose="02040502050405020303" pitchFamily="18" charset="0"/>
              </a:rPr>
              <a:t>за 2018 год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253538"/>
              </p:ext>
            </p:extLst>
          </p:nvPr>
        </p:nvGraphicFramePr>
        <p:xfrm>
          <a:off x="395535" y="908721"/>
          <a:ext cx="8568953" cy="5661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«Содержание и развитие инженерной инфраструктуры и </a:t>
                      </a:r>
                      <a:r>
                        <a:rPr lang="ru-RU" sz="1200" b="1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энергоэффективности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Снижение энергоемкости ВРП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Бережливый учет – Оснащенность многоквартирных домов приборами учета ресурсов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80,47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Доля многоквартирных домов, соответствующих нормальному классу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выше(A,B,C,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Внедрение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инженерных коммунальных систем с целью повышения энергетической эффективности и снижения процента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износа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Доля зданий, строений, сооружений органов местного самоуправления и муниципальных учреждений, оснащенных приборами учета потребляемых энергетических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ресурсов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</a:t>
                      </a: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зданий, строений, сооружений муниципальной собственности, соотвествующих нормальному уровню энергетической эффективности и выше (А, В, С, D)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58123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739"/>
              </p:ext>
            </p:extLst>
          </p:nvPr>
        </p:nvGraphicFramePr>
        <p:xfrm>
          <a:off x="395535" y="908721"/>
          <a:ext cx="8568953" cy="31628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«Газификация сельских населенных пунктов городского округа Домодедово Московской области на 2015-2019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      Ввод в эксплуатацию газопроводов высокого, среднего и низкого давления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Получение проектной документации на строительство газопроводов высокого, среднего и низкого давления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260352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929264"/>
              </p:ext>
            </p:extLst>
          </p:nvPr>
        </p:nvGraphicFramePr>
        <p:xfrm>
          <a:off x="395535" y="908721"/>
          <a:ext cx="8568953" cy="561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«Гражданско-патриотическое воспитание граждан, проживающих в городском округе Домодедово,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организаций и учреждений всех типов, принимающих участие в реализации муниципальной программы, в общей численности организаций и учреждений, осуществляющих свою деятельность 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80,72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граждан, проживающих в городском округе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принимавшего участие в сдаче нормативов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ГТО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44,51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граждан, обучающихся в общеобразовательных организациях, профессиональных образовательных организиях и образовательных организациях высшего образования, принимающих участие в олимпиадах и других конкурсных мероприятиях, направленных на выявление обучающихся, демонстрирующих высокий уровень знания истории России, Московской области, городского округа Домодедово, а также российской литературы, географиии, культуры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21,70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9546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67128"/>
              </p:ext>
            </p:extLst>
          </p:nvPr>
        </p:nvGraphicFramePr>
        <p:xfrm>
          <a:off x="395535" y="908721"/>
          <a:ext cx="8568953" cy="4239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"Военно-патриотическое воспитание граждан, проживающих в городском округе Домодедово,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общеобразовательных организаций, организаций среднего и высшего профессионального образования, осуществляющих свою деятельность на территории городского округа Домодедово, над которыми шефствуют воинские части.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граждан, проживающих в городском округе Домодедово, годных к военной службе без каких-либо ограничений (с незначительными ограничениями), от общего числа граждан призывного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82,49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граждан, проживающих в городском округе Домодедово, призванных на военную службу, в общей численности граждан, получивших повестку в отчетном году.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20922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332173"/>
              </p:ext>
            </p:extLst>
          </p:nvPr>
        </p:nvGraphicFramePr>
        <p:xfrm>
          <a:off x="395535" y="908721"/>
          <a:ext cx="8568953" cy="5153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организаторов и специалистов в сфере патриотического воспитания, в том числе руководителей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военно-патриотических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клубов и объединений, прошедших дополнительные профессиональные программы по повышению уровня компетенций в области патриотического воспитания, в общей 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численности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образовательных организаций, в которых функционируют спортивные клубы, военно-патриотические объединения, историко-краеведческие музеи, от общего количества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осуществляющих свою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деятельность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территории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образовательных организаций, в которых функционируют объединения дополнительного образования технической направленности, от общего количества образовательных организаций, осуществляющих  свою деятельность на территории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2791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75307"/>
              </p:ext>
            </p:extLst>
          </p:nvPr>
        </p:nvGraphicFramePr>
        <p:xfrm>
          <a:off x="395535" y="908721"/>
          <a:ext cx="8568953" cy="5322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«Патриотическое воспитание граждан, проживающих в городском округе Домодедово,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3. «Создание условий для реализации муниципальной программы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3. Доля учебных кабинетов муниципальных общеобразовательных учреждений, оснащенных современными материально-техническими средствами обучения молодежи допризывного и призывного возрастов начальным значениям в сфере обороны и их подготовки по основам военной службы, от общего числа учебных кабинетов, подлежащих оснащению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37,93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образовательных организаций, осуществляющих свою деятельность в соответствии с критериями эффективности деятельности в сфере патриотического воспитания граждан, от общего количества образовательных организаций, осуществляющих свою деятельность на территории городского округа Домодедово.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77,55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02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2. Доля детей и молодежи, принимающих участие в деятельности организаций (объединений) патриотической направленности (поисковых отрядах, военно-патриотических и волонтерских организациях, студенческих отрядах, обществах исследователей истории, просветительских и других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орагнизациях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,), в общей численности детей и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молодежи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15,88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1. Доля граждан, информированных о мероприятиях муниципальной программы, в общей численности граждан, проживающих в городском округе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585784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8873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29 040,00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468 356,20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465 971,96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497 396,20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495 011,96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библиотечного дела в городском округе Домодедово на 2017–2021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66 881,00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66 834,61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69 331,00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69 284,61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81841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2982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«Укрепление материально-технической базы учреждений культуры и искусства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26 907,57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26 907,57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«Обеспечение деятельности Комитета по культуре, делам молодежи и спорту Администрации городского округа Домодедово и подведомственных ему учреждений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19 392,87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369760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0268"/>
              </p:ext>
            </p:extLst>
          </p:nvPr>
        </p:nvGraphicFramePr>
        <p:xfrm>
          <a:off x="395535" y="908721"/>
          <a:ext cx="8352928" cy="2825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Мероприятия муниципальной программы "Культура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353 668,00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352 836,91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044269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96524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образования и воспитания в городском округе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образования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2 796 660,66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2 546 032,03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1 198 536,57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1 167 433,66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296 194,00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193 443,08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4 291 391,23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3 906 908,77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«Дошкольное образование»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986 714,00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909 777,19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359 279,00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345 131,04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177 719,75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1 524 593,00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1 432 627,98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38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57788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Доходы/расходы 2017 – 2018 годы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7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114973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«Общее образование»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1 798 798,66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1 625 138,18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457 104,97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445 850,87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117 400,00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15 723,33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2 373 303,63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2 086 712,38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«Дополнительное образование, воспитание и психолого-социальное сопровождение детей»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11 148,00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11 116,66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320 810,80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319 258,07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332 152,80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330 374,73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83224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549190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«Обеспечивающая подпрограмма»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61 341,80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57 193,68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61 341,80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57 193,68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4238523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42717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Социальная защита населения городского округа Домодедово на 2017-2021 годы</a:t>
                      </a:r>
                      <a:b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социальной помощи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83 268,00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73 085,08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60 152,58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57 542,98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143 420,58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130 628,06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«Социальная поддержка граждан пожилого возраста, ветеранов, инвалидов и других категорий граждан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43 565,00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43 292,08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45 008,68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44 031,48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88 573,68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87 323,56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76613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76809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«Формирование доступной среды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480,91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«Создание условий для оказания медицинской помощи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14 643,90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13 030,59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54 346,90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42 823,59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470074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382157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Спорт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культуре, делам молодежи и спорту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16 191,82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16 104,20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270 504,50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268 147,70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286 696,32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284 251,90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физической культуры и спорта в городском округе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16 191,82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16 104,20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229 547,50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228 441,37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245 739,32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244 545,57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99927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374121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Молодое поколение городского округа Домодедово на 2017-2021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40 957,00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39 706,33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40 957,00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39 706,33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350269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25716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Сельское хозяйство городского округа Домодедово Московской области на 2014-2020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75 531,00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121 482,00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4 943,00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204 506,00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194 864,00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отраслей сельского хозяйства городского округа Домодедово Московской области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72 690,00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119 260,80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193 772,00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193 771,80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41331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43222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«Устойчивое развитие сельских территорий на 2014-2020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2 221,00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3 122,00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9 184,00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"Борьба с борщевиком Сосновского на территории городского округа Домодедово Московской области на 2018-2020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1 092,20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592716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97735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Экология и окружающая среда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Отдел агрокомплекса и экологии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21 402,00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19 223,00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23 613,00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21 425,60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 окружающей среды 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17 400,00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15 426,20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15 626,20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82158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66416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безопасности гидротехнических сооружений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1 761,00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3 796,80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5 763,00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5 549,20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«Охрана особо охраняемых природных   территорий  местного значения, городских лесов и лесопарковых зон и зон озелененных территорий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4657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9245306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Дефицит 2017 – 2018 годы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8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7544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Безопасность населения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по территориальной безопасности, ГО и ЧС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71 015,44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64 387,83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71 065,44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64 408,89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24 655,14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21 660,68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24 655,14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21 660,68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330269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648271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совершенствование системы оповещения и информирования населения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2 347,14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2 347,14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пожарной безопасности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1 535,40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1 730,00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1 556,46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89074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3447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мероприятий гражданской обороны на территории городского округа Домодедово на 2017 - 2021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"Профилактика преступлений и иных правонарушений на территории городского округа Домодедово на 2017- 2021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41 231,20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38 452,61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41 231,20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38 452,61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288574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690894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Жилище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управлению имуществом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7 341,30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7 340,22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35 894,70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35 847,01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16 209,18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11 708,52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60 694,28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55 986,51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молодых семей городского округа Домодедово на 2017-2021годы»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3 310,70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3 310,70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1 090,70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16 209,18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11 708,52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21 701,18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17 200,02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9540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31266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отдельных категорий граждан, установленных федеральным законодательством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6 250,16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6 251,00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6 250,16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«Обеспечение жильем детей-сирот, оставшихся без попечения родителей, лиц из числа детей-сирот и детей, оставшихся без попечения родителей 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32 536,35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32 584,00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32 536,35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85118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5897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«Улучшение жилищных условий семей, имеющих семь и более детей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23282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85179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жилыми помещениями граждан, состоящих на учете в качестве нуждающихся в жилых помещениях, предоставляемых по договорам социального найма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7410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00458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Формирование современной комфортной среды на территории городского округа Домодедово на 2018-2022 годы 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4 535,73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4 415,94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199 575,93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163 947,40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899 572,71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845 847,25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1 318 760,37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1 229 286,59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«Комфортная городская среда на территории городского округа Домодедово»</a:t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4 535,73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4 415,94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76 340,78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64 836,31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420 455,30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374 912,25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501 331,81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444 164,50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895413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6496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«Благоустройство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69 617,45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69 334,27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180 578,80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174 409,97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250 196,25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243 744,24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53 617,70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29 776,82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298 538,61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296 525,04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215 076,00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567 232,31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541 377,86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77135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52303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Предпринимательство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Комитет по экономике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2 317,97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2 317,97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58 958,90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53 902,00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12 057,00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7 094,07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73 333,87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63 314,04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малого и среднего предпринимательства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11 880,00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6 917,07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12 880,00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7 836,97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5606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Объем и структура муниципального внутреннего долга городского округа Домодедово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71793" y="1196752"/>
            <a:ext cx="102711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млн.руб</a:t>
            </a:r>
            <a:r>
              <a:rPr lang="ru-RU" sz="1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Georgia" panose="02040502050405020303" pitchFamily="18" charset="0"/>
                <a:ea typeface="+mj-ea"/>
                <a:cs typeface="+mj-cs"/>
              </a:rPr>
              <a:t>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17203276"/>
              </p:ext>
            </p:extLst>
          </p:nvPr>
        </p:nvGraphicFramePr>
        <p:xfrm>
          <a:off x="175936" y="1628799"/>
          <a:ext cx="8644536" cy="4464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5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8229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бюджета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внутренний долг - 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1 004,0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916,8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563,5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ценные бумаги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Бюджетные кредиты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Кредиты коммерческих банков и иных кредитных организаций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743,0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Муниципальные гарантии</a:t>
                      </a: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404,8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163,5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Предельный объем муниципального долга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1 390,6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929,1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769,8</a:t>
                      </a:r>
                      <a:endParaRPr kumimoji="0"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54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на обслуживание муниципального долга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67,8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16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924859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«Содействие занятости населения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1 839,97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2 764,30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2 418,90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4 604,27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4 258,87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конкуренции в городском округе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64635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64071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«Инвестиции городского округа Домодедово на 2017-2021 годы»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потребительского рынка и услуг на территории городского округа Домодедово на 2017-2021 годы»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55 194,60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50 563,20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55 849,60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51 218,20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4015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2797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Эффективная власть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бухгалтерского учета и отчетности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49 036,00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46 114,10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1 097 207,10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1 050 988,20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1 146 243,10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1 097 102,30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«Развитие информационной и технической инфраструктуры экосистемы цифровой экономики городского округа Домодедово на 2017-2021 годы."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1 247,40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15 214,90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13 274,20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16 462,30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13 653,60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29963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886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услуг" на 2017-2021 годы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15 590,00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15 287,50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99 608,60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95 123,00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115 198,60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110 410,50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муниципальной службы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85424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00418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реализации полномочий Финансового управления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24 731,70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23 344,70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24 731,70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23 344,70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"Управление муниципальными финансами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5 649,60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1 369,40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714596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52004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15 292,60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13 797,60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325 783,50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319 941,60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341 076,10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333 739,20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"Централизованная бухгалтерия" на 2018-2021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2 524,40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64 714,00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63 068,60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67 316,00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65 593,00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37433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335442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архивного дела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3 818,00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"Домодедовская статистика"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7 472,40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7 702,00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7 472,40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276204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515530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Комитета по управлению имуществом Администрации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47 618,10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45 321,50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47 618,10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45 321,50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имущественного комплекса городского округа Домодедово, в том числе обеспечение государственной регистрации права собственности в городском округе Домодедово; управление и распоряжение акциями хозяйственных обществ; приватизация имущества; управление и распоряжение земельными участками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10 486,00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10 307,20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331 818,40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313 370,20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342 304,40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323 677,40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7756652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663684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"Дирекция Единого Заказчика"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26 699,90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26 025,20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26 699,90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26 025,20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"Управление капитального строительства"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8 773,60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8 281,50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8 773,60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8 281,50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70401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53796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"Обеспечение деятельности МКУ "Ремонт и обслуживание зданий"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138 482,80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134 025,50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138 482,80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134 025,50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29444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1327573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70204121"/>
              </p:ext>
            </p:extLst>
          </p:nvPr>
        </p:nvGraphicFramePr>
        <p:xfrm>
          <a:off x="539552" y="3933057"/>
          <a:ext cx="8424937" cy="2687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4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579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219, 5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1 519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528,7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1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566, 8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555, 6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472,0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465,4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353,7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185,6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315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96,6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80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64972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Организационное управление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52 806,40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52 402,10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89 006,40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88 602,10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"Развитие системы информирования населения о деятельности органов местного самоуправления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52 806,40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52 402,10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89 006,40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88 602,10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12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6617845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Развитие и функционирование дорожно-транспортного комплекса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338 484,43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189 835,91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533 863,70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486 580,68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872 348,13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676 416,59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доступности услуг пассажирского транспорта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347,36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111 900,00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107 204,36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112 585,00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107 551,72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081153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124867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безопасности дорожного движения на территории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50 073,50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47 326,70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50 073,50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47 326,70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проектирования, строительства, реконструкции, ремонта и содержания автомобильных дорог, тротуаров, мостов муниципального значения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337 799,43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189 488,55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371 890,20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332 049,62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709 689,63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521 538,17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672232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435537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ремонта дворовых территорий многоквартирных жилых домов и подъездов к дворовым территориям многоквартирных жилых домов городского округа Домодедово на 2017-2021 годы.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68685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81671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Архитектура и градостроительство городского округа Домодедово на 2017-2021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"Проектно-информационное обеспечение градостроительной деятельности городского округа Домодедово на 2017-2021 годы"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34 257,20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32 260,75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40974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126374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Содержание и развитие инженерной инфраструктуры и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территории городского округа Домодедово на 2018-2022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ЖКХ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284 170,67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284 170,67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32 552,60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1  «Чистая вода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435259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878555"/>
              </p:ext>
            </p:extLst>
          </p:nvPr>
        </p:nvGraphicFramePr>
        <p:xfrm>
          <a:off x="395535" y="908721"/>
          <a:ext cx="8352928" cy="55274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2 «Очистка сточных вод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103 747,90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23 102,60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103 747,90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23 102,60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3 «Создание условий для обеспечения качественными жилищно-коммунальными услугами на территории городского округа Домодедово»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174 922,80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174 922,80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342964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338059"/>
              </p:ext>
            </p:extLst>
          </p:nvPr>
        </p:nvGraphicFramePr>
        <p:xfrm>
          <a:off x="395535" y="908721"/>
          <a:ext cx="8352928" cy="3163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Подпрограмма 4 «Энергосбережение и повышение энергетической эффективности на территории городского округа Домодедово»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78183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07310"/>
              </p:ext>
            </p:extLst>
          </p:nvPr>
        </p:nvGraphicFramePr>
        <p:xfrm>
          <a:off x="395535" y="908721"/>
          <a:ext cx="8352928" cy="5664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  <a:b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Управление строительства и городской инфраструктуры Администрации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муниципальной программе, в том числе: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008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Газификация сельских населенных пунктов городского округа Домодедово Московской области на 2015-2019 годы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900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подпрограмме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20 059,10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05853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Сводный оперативный (годовой) отчёт о ходе реализации муниципальных программ городского округа Домодедово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915316"/>
              </p:ext>
            </p:extLst>
          </p:nvPr>
        </p:nvGraphicFramePr>
        <p:xfrm>
          <a:off x="395535" y="908721"/>
          <a:ext cx="8352928" cy="3300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067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27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2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программы, подпрограммы, муниципальный заказчик</a:t>
                      </a:r>
                      <a:b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заказчик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объем финансирования (тыс. 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Профинансировано за январь-декабрь (</a:t>
                      </a:r>
                      <a:r>
                        <a:rPr lang="ru-RU" sz="10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финансирования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024">
                <a:tc rowSpan="4"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 по муниципальным программам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87 408,03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84 446,16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бюджета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3 673 712,51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3 223 337,10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Средства местного бюджета муниципального района (городского округа)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5 054 662,17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4 599 482,77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0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Внебюджетные источники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601 179,18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485 813,73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0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9 416 961,89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8 393 079,76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642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342297"/>
              </p:ext>
            </p:extLst>
          </p:nvPr>
        </p:nvGraphicFramePr>
        <p:xfrm>
          <a:off x="457200" y="1600201"/>
          <a:ext cx="8507288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2017-2018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9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55082"/>
              </p:ext>
            </p:extLst>
          </p:nvPr>
        </p:nvGraphicFramePr>
        <p:xfrm>
          <a:off x="539552" y="836712"/>
          <a:ext cx="8280919" cy="55446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0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пострадавшие от радиационных воздействий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Бывшие несовершеннолетние узники концлагерей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от политических репрессий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994827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6985"/>
              </p:ext>
            </p:extLst>
          </p:nvPr>
        </p:nvGraphicFramePr>
        <p:xfrm>
          <a:off x="539552" y="836712"/>
          <a:ext cx="8424934" cy="56886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5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62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7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86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Участники Курской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Москвы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обороны Ленинграда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6442545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5897"/>
              </p:ext>
            </p:extLst>
          </p:nvPr>
        </p:nvGraphicFramePr>
        <p:xfrm>
          <a:off x="539552" y="836712"/>
          <a:ext cx="8280919" cy="576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4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08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43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897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Сталинградской битвы (включая вдов)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Участники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3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Вдовы участников ВОВ к дню Победы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648614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123723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Воины-афганцы, семьи погибших участников Афганских событий и локальных войн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Труженики тыла,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 возрастной группы рождения с 22.06.1927 г. по 03.09.1945 г., зарегистрированные по месту жительства на территории городского округа Домодедово по состоянию на 30 марта 2016 года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264261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04318"/>
              </p:ext>
            </p:extLst>
          </p:nvPr>
        </p:nvGraphicFramePr>
        <p:xfrm>
          <a:off x="539552" y="836712"/>
          <a:ext cx="8136904" cy="5472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3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8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19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47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находящиеся в трудной жизненной ситуации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Граждане, пострадавшие в результате пожара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60212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2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Выплата единовременной материальной помощи гражданам по медицинским показаниям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15670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821531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616588"/>
              </p:ext>
            </p:extLst>
          </p:nvPr>
        </p:nvGraphicFramePr>
        <p:xfrm>
          <a:off x="539552" y="836712"/>
          <a:ext cx="8352930" cy="5400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717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Инвалиды всех категорий в рамках проведения дня инвалида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25.12.2017 № 1-4/853 "О бюджете городского округа Домодедово на 2018 год и плановый период 2019 и 2020 годов"; 2)Постановление Администрации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61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отдельных категорий граждан бесплатным зубопротезированием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13.04.2017 № 1321 "Об утверждении Порядка оказания мер социальной поддержки по бесплатному зубопротезированию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6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Работники анестизиолого-реанимационных отделений ГБУЗ МО "ДЦГБ"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62698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Информация о расходах бюджета с учетом интересов целевых групп пользователей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537656"/>
              </p:ext>
            </p:extLst>
          </p:nvPr>
        </p:nvGraphicFramePr>
        <p:xfrm>
          <a:off x="539552" y="836712"/>
          <a:ext cx="8352929" cy="5832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3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5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019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целевой группы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Численность целевой группы (чел)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Наименование мер социальной поддержки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НПА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Размер выплат на 1 получателя (руб.)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Плановые значения на 2018 год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Фактические значения 2018 года (тыс. рублей)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% исполнения плановых значений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5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Частичная компенсация расходов по арендной плате за жилое помещение медицинским работникам государственных учреждений здравоохранения, расположенных на территории городского округа Домодедово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140203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Жители городского округа Домодедово с юбилейными днями рождения 90, 95, 100, 105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20.10.2016 № 3271 "Об утверждении Порядка оказания адресной материальной помощи отдельным категориям граждан"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5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Председатели домовых комитетов (старшие по домам), старосты и председатели уличных комитетов за проводимую общественную работу в сфере ЖКХ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годов"; 2)Постановление Администрации го Домодедово МО от 20.04.2017 № 1425 "Об утверждении Положения о порядке оказания материальной помощи председателям уличных комитетов микрорайонов, старшим по домам многоквартирных жилых домов, старостам сельских населенных пунктов административных округов в го Домодедово"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0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Обеспечение деятельности общественных формирований правоохранительной направленности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материальная помощь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1)Решение Совета депутатов го Домодедово МО от 25.12.2017 № 1-4/853 "О бюджете городского округа Домодедово на 2018 год и плановый период 2019 и 2020 годов"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487717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5359"/>
              </p:ext>
            </p:extLst>
          </p:nvPr>
        </p:nvGraphicFramePr>
        <p:xfrm>
          <a:off x="323528" y="980728"/>
          <a:ext cx="8640961" cy="5376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3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730 433,1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298 005,1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432 428,0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330 212,6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168 678,1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161 534,5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4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станции скорой медицинской помощи на две бригады по адресу: Московская область,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г.о.Домодедово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д.Курганье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очистных сооружений микрорайон Западный, ГПЗ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Константиново"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62 907,1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КНС,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Западный, ул.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Текстильщиков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18 668,0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929,8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Реконструкция котельных: котельная "КШФ" микрорайон "Западный", котельная "Речная", микрорайон "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Северный«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170 922,8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Приобретение здания общеобразовательной школы на 825 мест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 Западный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автоматизированных систем управления наружным освещением в городском округе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005042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430698"/>
              </p:ext>
            </p:extLst>
          </p:nvPr>
        </p:nvGraphicFramePr>
        <p:xfrm>
          <a:off x="323528" y="980728"/>
          <a:ext cx="8640961" cy="51257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Строительство дошкольного образовательного учреждения на 190 мест по адресу: Московская область,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ул.Дружбы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(ПИР и строительство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3 914,7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3 910,0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75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разработка проектно-сметной документации по выносу сетей и демонтажу зданий с территории земельного участка с кадастровым номером 50:28:0010275:4 по адресу: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мкр.Северный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ул.Советская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д.30,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д.32</a:t>
                      </a:r>
                    </a:p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5 450,0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инженерных изысканий, проектной документации, рабочей документации, проекта благоустройства и проектов интерьеров для строительства общеобразовательной школы на 275 мест по адресу: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микрорайон Северный,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ул.Советская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д.32, в целях поддержания односменного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режима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6 500,0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57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Общеобразовательная школа на 275 мест,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г.Домодедово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микрорайон Северный, ул. Советская, д. 32 (ПИР и строительство)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164 785,3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132 216,7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32 568,6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158 126,2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128 125,9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30 000,3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585225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err="1">
                <a:latin typeface="Georgia" panose="02040502050405020303" pitchFamily="18" charset="0"/>
              </a:rPr>
              <a:t>Cоциально</a:t>
            </a:r>
            <a:r>
              <a:rPr lang="ru-RU" sz="1400" dirty="0">
                <a:latin typeface="Georgia" panose="02040502050405020303" pitchFamily="18" charset="0"/>
              </a:rPr>
              <a:t>-значимые объекты, строительство (реконструкция) которых осуществляется с участием средств бюджета </a:t>
            </a:r>
            <a:r>
              <a:rPr lang="ru-RU" sz="1400" dirty="0" smtClean="0">
                <a:latin typeface="Georgia" panose="02040502050405020303" pitchFamily="18" charset="0"/>
              </a:rPr>
              <a:t>городского округа Домодедово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4401"/>
              </p:ext>
            </p:extLst>
          </p:nvPr>
        </p:nvGraphicFramePr>
        <p:xfrm>
          <a:off x="323528" y="980728"/>
          <a:ext cx="8640961" cy="4211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01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738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объекта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2018 год</a:t>
                      </a: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План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Объем финансирования </a:t>
                      </a:r>
                      <a:r>
                        <a:rPr lang="ru-RU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Факт (</a:t>
                      </a:r>
                      <a:r>
                        <a:rPr lang="ru-RU" sz="9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2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из бюджета Московской области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из бюджета городского округа Домодедово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ПИР, реконструкция газопровода, корректировка проектно-сметной документации на реконструкцию детского дошкольного учреждения в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д.Красное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Домодедово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5 820,8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на строительство стрелкового комплекса, по адресу: Московская область, г. Домодедово,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мкр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Северный, ул. 2-я Коммунистическая, д.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716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работ по строительству (реконструкции) объектов дорожного хозяйства местного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значения</a:t>
                      </a:r>
                    </a:p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174 514,2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165 788,4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42 686,5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40 552,2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2 134,3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проектно-сметной документации на строительство ливневой канализации в районе ул. 2-я Центральная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8 450,2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02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326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latin typeface="Georgia" panose="02040502050405020303" pitchFamily="18" charset="0"/>
              </a:rPr>
              <a:t>на </a:t>
            </a:r>
            <a:r>
              <a:rPr lang="ru-RU" sz="1400" dirty="0"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6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>
                <a:effectLst/>
                <a:latin typeface="Georgia" panose="02040502050405020303" pitchFamily="18" charset="0"/>
                <a:cs typeface="Times New Roman" panose="02020603050405020304" pitchFamily="18" charset="0"/>
              </a:rPr>
              <a:t>Финансовое управление администрации городского округа Домодедово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268760"/>
            <a:ext cx="3526543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Домодедово, пл. 30-летия Победы, д. 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9.00 - 18.00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пятница: 9.00 - 16.45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обед: 12.45 - 13.30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выходные: суббота, воскресенье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</a:t>
            </a:r>
          </a:p>
          <a:p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Езопова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Михайловна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+7(496) 792-41-81, +7(496) 792-42-34</a:t>
            </a:r>
          </a:p>
          <a:p>
            <a:endParaRPr lang="ru-RU" dirty="0" smtClean="0"/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finupr@domod.ru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36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815918"/>
              </p:ext>
            </p:extLst>
          </p:nvPr>
        </p:nvGraphicFramePr>
        <p:xfrm>
          <a:off x="457200" y="1052737"/>
          <a:ext cx="8507288" cy="5255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Изменение структуры межбюджетных трансфертов в </a:t>
            </a:r>
            <a:r>
              <a:rPr lang="ru-RU" altLang="ru-RU" sz="1400" dirty="0" smtClean="0">
                <a:latin typeface="Georgia" panose="02040502050405020303" pitchFamily="18" charset="0"/>
              </a:rPr>
              <a:t>2017-2018 годы (млн.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 smtClean="0">
                <a:latin typeface="Georgia" panose="02040502050405020303" pitchFamily="18" charset="0"/>
              </a:rPr>
              <a:t>Глоссарий</a:t>
            </a:r>
            <a:endParaRPr lang="ru-RU" sz="14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9" y="836712"/>
            <a:ext cx="799288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форма образования и расходования денежных средств, предназначенных для финансового обеспечения задач и функций местного самоуправления в городском округе Домодедово. 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поступающие в бюджет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городского округа Домодедово. К доходам бюджета относятся: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часть доходов граждан и организаций, которые они обязаны уплачивать государству (например земельный налог, налоги на имущество и т.д.);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платежи за пользование государственным и муниципальным имуществом, платежи в виде штрафов, санкций за нарушение законодательства;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денежные средства из других бюджетов бюджетной системы (в виде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межбюджетных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трансфертов), а также от физических и юридических лиц (в том числе добровольные пожертвования);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средства, предоставляемые одним бюджетом бюджетной системы Российской Федерации другому бюджету бюджетной системы Российской Федерации: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вид денежного пособия местным органам власти со стороны государства, выделяемого на определенный срок на конкретные цели; в отличие от дотации подлежит возврату в случае нецелевого использования или использования не в установленные ранее сроки.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межбюджетный трансферт, предоставляемый в целях </a:t>
            </a:r>
            <a:r>
              <a:rPr 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расходных обязательств нижестоящего бюджета.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межбюджетные трансферты, предоставляемые на безвозмездной и безвозвратной основе без установления направлений и (или) условий их использования.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выплачиваемые из бюджета городского округа Домодедово денежные средства, за исключением средств, являющихся в соответствии с Бюджетным кодексом Российской Федерации источниками финансирования дефицита бюджета городском округа Домодедово.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расходов бюджета городского округа Домодедово над его доходами. </a:t>
            </a:r>
            <a:b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превышение доходов бюджета городском округа Домодедово над его расходами. 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регламентируемая законодательством Российской Федерации деятельность органов местного самоуправления городского округа Домодедово и иных участников бюджетного процесса по составлению и рассмотрению проектов бюджета городского округа Домодедово, утверждению и исполнению бюджета городского округа Домодедово, контролю за его исполнением, осуществлению бюджетного учета, составлению, внешней проверке, рассмотрению и утверждению бюджетной отчетности. </a:t>
            </a:r>
          </a:p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6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330495"/>
              </p:ext>
            </p:extLst>
          </p:nvPr>
        </p:nvGraphicFramePr>
        <p:xfrm>
          <a:off x="467544" y="1138410"/>
          <a:ext cx="8208910" cy="537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2017 год исполнение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Утвержденный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Уточненный план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2018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7 250 633,2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8 666 072,0</a:t>
                      </a:r>
                      <a:endParaRPr kumimoji="0" lang="ru-RU" sz="10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7 747 152,1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165 366,3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1 228 555,6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1 152 446,5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1 094 674,3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53 025,6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60 042,6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55 885,4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479 518,8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942 132,6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741 764,5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889 080,8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1 001 333,4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1 435 042,5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1 093 577,8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13 300,0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32 339,3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22 067,8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3 499 879,1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974 600,3</a:t>
                      </a: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3 707 783,4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417 189,0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517 023,2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514 341,2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288 402,2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236 324,7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260 231,7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229 591,7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325 296,9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224 838,6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238 309,3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237 100,4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28 878,4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49 241,4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48 996,1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67 790,0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4 662,6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1 369,4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14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1400" dirty="0" smtClean="0">
                <a:latin typeface="Georgia" panose="02040502050405020303" pitchFamily="18" charset="0"/>
              </a:rPr>
              <a:t>в 2017-2018 годах </a:t>
            </a:r>
            <a:br>
              <a:rPr lang="ru-RU" altLang="ru-RU" sz="1400" dirty="0" smtClean="0">
                <a:latin typeface="Georgia" panose="02040502050405020303" pitchFamily="18" charset="0"/>
              </a:rPr>
            </a:br>
            <a:r>
              <a:rPr lang="ru-RU" altLang="ru-RU" sz="1400" dirty="0" smtClean="0">
                <a:latin typeface="Georgia" panose="02040502050405020303" pitchFamily="18" charset="0"/>
              </a:rPr>
              <a:t>по </a:t>
            </a:r>
            <a:r>
              <a:rPr lang="ru-RU" altLang="ru-RU" sz="1400" dirty="0">
                <a:latin typeface="Georgia" panose="02040502050405020303" pitchFamily="18" charset="0"/>
              </a:rPr>
              <a:t>разделам, </a:t>
            </a:r>
            <a:r>
              <a:rPr lang="ru-RU" altLang="ru-RU" sz="14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1400" dirty="0">
                <a:latin typeface="Georgia" panose="02040502050405020303" pitchFamily="18" charset="0"/>
              </a:rPr>
              <a:t>. руб</a:t>
            </a:r>
            <a:r>
              <a:rPr lang="ru-RU" altLang="ru-RU" sz="1400" dirty="0" smtClean="0">
                <a:latin typeface="Georgia" panose="02040502050405020303" pitchFamily="18" charset="0"/>
              </a:rPr>
              <a:t>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63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1400" dirty="0">
                <a:latin typeface="Georgia" panose="02040502050405020303" pitchFamily="18" charset="0"/>
              </a:rPr>
              <a:t>(млн</a:t>
            </a:r>
            <a:r>
              <a:rPr lang="ru-RU" sz="1400" dirty="0" smtClean="0">
                <a:latin typeface="Georgia" panose="02040502050405020303" pitchFamily="18" charset="0"/>
              </a:rPr>
              <a:t>. руб</a:t>
            </a:r>
            <a:r>
              <a:rPr lang="ru-RU" sz="14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75498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22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052380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Сведения о фактических расходах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по муниципальным программам в 2018 году (тыс. руб.), </a:t>
            </a:r>
            <a:br>
              <a:rPr lang="ru-RU" sz="1400" dirty="0" smtClean="0">
                <a:latin typeface="Georgia" panose="02040502050405020303" pitchFamily="18" charset="0"/>
              </a:rPr>
            </a:br>
            <a:r>
              <a:rPr lang="ru-RU" sz="1400" dirty="0" smtClean="0">
                <a:latin typeface="Georgia" panose="02040502050405020303" pitchFamily="18" charset="0"/>
              </a:rPr>
              <a:t>(% исполнения плановых целевых показателей)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9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91442"/>
              </p:ext>
            </p:extLst>
          </p:nvPr>
        </p:nvGraphicFramePr>
        <p:xfrm>
          <a:off x="107504" y="908720"/>
          <a:ext cx="8712968" cy="5842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960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льготы, установленные в городском округе Домодедово дополнительно к льготам, предусмотренным Налоговым кодексом Российской Федерации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земель и (или) вид разрешенного использования земельного участка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59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«Об</a:t>
                      </a:r>
                      <a:r>
                        <a:rPr lang="ru-RU" sz="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установлении и введении в действие земельного налога»</a:t>
                      </a:r>
                      <a:endParaRPr lang="ru-RU" sz="8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25.09.2007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№1-4/53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изменениями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22.02.2008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№1-4/77;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14.07.2009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№1-4/200;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31.03.2010 №1-4/271;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29.09.2010 №1-4/320;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16.08.2011 №1-4/387;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11.11.2012 №1-4/404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10.10.2013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№1-4/540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25.07.2014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№1-4/601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12.11.2014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17.12.2014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№1-4/629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02.03.2015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№1-4/646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22.06.2015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№1-4/661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21.08.2015 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№1-4/675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22.10.2015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№1-4/686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09.12.2015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№1-4/697,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12.12.2016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1-4/751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17.11.2017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№1-4/842,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 20.12.2017 </a:t>
                      </a:r>
                    </a:p>
                    <a:p>
                      <a:pPr algn="ctr" fontAlgn="ctr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№1-4/854</a:t>
                      </a:r>
                      <a:endParaRPr kumimoji="0" lang="ru-RU" sz="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малоэтажной жилой застройки (в том числе индивидуальной жилой застройки)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7">
                  <a:txBody>
                    <a:bodyPr/>
                    <a:lstStyle/>
                    <a:p>
                      <a:pPr algn="l" fontAlgn="t"/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100 %: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ветераны и инвалиды Великой Отечественной войны, а также ветераны и инвалиды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-Герои Советского Союза, Герои Российской Федерации, полные кавалеры ордена Славы;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инвалиды I и II групп;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имеющие право на получение социальной поддержки в соответствии с Законом Российской Федерации "О 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 производственном объединении "Маяк" и сбросов радиоактивных отходов в реку </a:t>
                      </a:r>
                      <a:r>
                        <a:rPr lang="ru-RU" sz="8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полигоне", а также участники предотвращения Карибского кризиса 1962 года;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Герои Социалистического Труда, полные кавалеры ордена Трудовой Славы.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льготы в размере 50%: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бывшие несовершеннолетние узники фашизма;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члены семей погибших (умерших) инвалидов войны, участников Великой Отечественной войны, ветеранов боевых действий;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труженики тыла;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лет;</a:t>
                      </a:r>
                      <a: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kumimoji="0" lang="ru-RU" sz="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граждане, которым присвоено звание "Почетный гражданин городского округа Домодедово", "Почетный гражданин города Домодедово", "Почетный гражданин Домодедовского района";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установленного в Московской области на душу населения;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лица, имеющие статус добровольных пожарных в соответствии со ст. 13 Федерального закона от 06.05.2011 N 100-ФЗ "О добровольной пожарной охране" и стаж работы добровольного пожарного на территории городского округа Домодедово не менее 3-х лет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sng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Освобождаются от налогообложения:</a:t>
                      </a: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округа;</a:t>
                      </a:r>
                    </a:p>
                    <a:p>
                      <a:pPr algn="l" fontAlgn="t"/>
                      <a:r>
                        <a:rPr kumimoji="0" lang="ru-RU" sz="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личного подсобного хозяйства, садоводства, огородничества или животноводства, а также дачного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хозяйства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7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среднеэтажной жилой застройки, многоэтажной жилой застройки и занятые объектами инженерной инфраструктуры жилищно-коммунального комплекса (за исключением доли в праве на земельный участок, приходящийся на объект, не относящийся к жилищному фонду и к объектам инженерной инфраструктуры жилищно-коммунального комплекса)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приобретенные (предоставленные) для индивидуального и кооперативного гаражного </a:t>
                      </a:r>
                      <a:r>
                        <a:rPr lang="ru-RU" sz="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строительства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0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ограниченные в обороте в соответствии с законодательством Российской Федерации, предоставленные для обеспечения обороны, безопасности и </a:t>
                      </a:r>
                      <a:r>
                        <a:rPr lang="ru-RU" sz="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таможенных </a:t>
                      </a:r>
                      <a:r>
                        <a:rPr lang="ru-RU" sz="800" u="none" strike="noStrike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4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98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</a:t>
            </a:r>
            <a:r>
              <a:rPr lang="ru-RU" sz="1400" dirty="0">
                <a:latin typeface="Georgia" panose="02040502050405020303" pitchFamily="18" charset="0"/>
              </a:rPr>
              <a:t>Об установлении и введении в действие земельного </a:t>
            </a:r>
            <a:r>
              <a:rPr lang="ru-RU" sz="1400" dirty="0" smtClean="0">
                <a:latin typeface="Georgia" panose="02040502050405020303" pitchFamily="18" charset="0"/>
              </a:rPr>
              <a:t>налога»                                                                                                                       </a:t>
            </a:r>
            <a:r>
              <a:rPr lang="ru-RU" sz="1400" dirty="0" err="1" smtClean="0">
                <a:latin typeface="Georgia" panose="02040502050405020303" pitchFamily="18" charset="0"/>
              </a:rPr>
              <a:t>тыс.руб</a:t>
            </a:r>
            <a:r>
              <a:rPr lang="ru-RU" sz="1400" dirty="0" smtClean="0">
                <a:latin typeface="Georgia" panose="02040502050405020303" pitchFamily="18" charset="0"/>
              </a:rPr>
              <a:t>.</a:t>
            </a:r>
            <a:r>
              <a:rPr lang="ru-RU" altLang="ru-RU" sz="1400" dirty="0" smtClean="0">
                <a:latin typeface="Georgia" panose="02040502050405020303" pitchFamily="18" charset="0"/>
              </a:rPr>
              <a:t>  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546879"/>
              </p:ext>
            </p:extLst>
          </p:nvPr>
        </p:nvGraphicFramePr>
        <p:xfrm>
          <a:off x="467544" y="1041480"/>
          <a:ext cx="8280920" cy="517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0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Герои Советского Союза, Герои Российской Федерации, полные кавалеры ордена Славы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 и II групп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инвалидности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807,5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863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ветеранов и инвалидов Великой Отечественной войны, а также ветеранов и инвалидов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362,0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965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Инвалиды с детства,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дети-инвалиды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3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имеющих право на получение социальной поддержки в соответствии с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"О социальной защите граждан, подвергшихся воздействию радиации вследствие катастрофы на Чернобыльской АЭС" (в редакции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Закона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Российской Федерации от 18 июня 1992 года N 3061-1),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8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Теча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и в соответствии с Федеральным </a:t>
                      </a:r>
                      <a:r>
                        <a:rPr lang="ru-RU" sz="8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законом</a:t>
                      </a: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полигоне"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физических лиц, принимавших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члены семей погибших (умерших) инвалидов войны, участников Великой Отечественной войны, ветеранов боевых действий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</a:t>
                      </a:r>
                      <a:endParaRPr lang="ru-RU" sz="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 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291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бывшие несовершеннолетние узники фашизма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многодетные семьи, имеющие трех и более детей в возрасте до 18 лет, а также достигших совершеннолетия одного или несколько детей при условии, что совершеннолетние дети обучаются в образовательных организациях всех типов по очной форме обучения и не достигли 23 лет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592,3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граждане, которым присвоено звание «Почетный гражданин городского округа Домодедово», «Почетный гражданин города Домодедово», «Почетный гражданин Домодедовского района»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получатели средств бюджета городского округа Домодедово Московской области;</a:t>
                      </a:r>
                      <a:b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176 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353,9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127 298,7</a:t>
                      </a:r>
                      <a:endParaRPr lang="ru-RU" sz="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72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69903"/>
              </p:ext>
            </p:extLst>
          </p:nvPr>
        </p:nvGraphicFramePr>
        <p:xfrm>
          <a:off x="179512" y="836713"/>
          <a:ext cx="8640960" cy="57934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«Об установлении налога на</a:t>
                      </a:r>
                    </a:p>
                    <a:p>
                      <a:pPr algn="ctr"/>
                      <a:r>
                        <a:rPr kumimoji="0" lang="ru-RU" sz="10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имущество физических лиц»</a:t>
                      </a:r>
                    </a:p>
                    <a:p>
                      <a:pPr 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12.11.2014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№1-4/614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изменениями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14.06.2016 1-4/716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12.02.2018 №1-4/867, </a:t>
                      </a:r>
                    </a:p>
                    <a:p>
                      <a:pPr marL="0" algn="ctr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от 13.11.2018 №1-4/920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Жилой дом, часть жилого дома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 незавершенного строительства в случае, если проектируемым назначением таких объектов является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Единые недвижимые комплексы, в состав которых входит хотя бы один жилой дом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участках, предоставленных для ведения личного подсобного, дачного хозяйства, огородничества, садоводства или индивидуального жилищного строительства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21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22912"/>
              </p:ext>
            </p:extLst>
          </p:nvPr>
        </p:nvGraphicFramePr>
        <p:xfrm>
          <a:off x="395535" y="908720"/>
          <a:ext cx="8496945" cy="55823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3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3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4860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87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704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975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68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Увеличение общего количество посетителей музея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Прирост количества выставочных проектов относительно уровня 2012 года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1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3. Увеличение численности участников культурно-досуговых мероприятий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107,99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38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4. Зарплата бюджетников - отношение 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13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263562"/>
              </p:ext>
            </p:extLst>
          </p:nvPr>
        </p:nvGraphicFramePr>
        <p:xfrm>
          <a:off x="395535" y="908720"/>
          <a:ext cx="8568953" cy="5472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331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4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026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512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Мероприятия муниципальной программы «Культура городского округа Домодедово на 2017 - 2021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Увеличение числа посетителей парков культуры и отдыха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по отношению к базовому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395,58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00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Количество туристических маршрутов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03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7. Достижение в 2018 году отношения среднемесячной заработной платы работников муниципальных учреждений в сфере культуры за 2018 год к среднемесячной заработной плате указанной категории работников за 2017 год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82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8. Достижение в 2018 году отношения среднемесячной заработной платы работников муниципальных учреждений в сфере культуры за период с 01.09.2018 по 31.12.2018 года к среднемесячной заработной плате указанной категории работников, определенной исходя из условий оплаты труда работников муниципальных учреждений на 2018 год до 01.09.2018 г.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6226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980192"/>
              </p:ext>
            </p:extLst>
          </p:nvPr>
        </p:nvGraphicFramePr>
        <p:xfrm>
          <a:off x="395535" y="908721"/>
          <a:ext cx="8568953" cy="5661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1. «Развитие библиотечного дела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74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Обеспечение роста числа пользователей библиотек Московской области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33 800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33 802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посещений библиотек (на 1 жителя в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посещение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505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3. Зарплата бюджетников - отношение средней заработной платы работников учреждений культуры к среднемесячной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8268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4. Достижение в 2018 году отношения среднемесячной заработной платы работников муниципальных учреждений в сфере культуры за 2018 год к среднемесячной заработной плате указанной категории работников за 2017 год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674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Целевой показатель  5. Достижение в 2018 году отношения среднемесячной заработной платы работников муниципальных учреждений в сфере культуры за период с 01.09.2018 по 31.12.2018 года к среднемесячной заработной плате указанной категории работников, определенной исходя из условий оплаты труда работников муниципальных учреждений на 2018 год до 01.09.2018 г.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коэффициент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196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87967"/>
              </p:ext>
            </p:extLst>
          </p:nvPr>
        </p:nvGraphicFramePr>
        <p:xfrm>
          <a:off x="395535" y="908721"/>
          <a:ext cx="8568953" cy="5769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«Культура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2. «Укрепление материально-технической базы учреждений культуры и искусства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74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Модернизация материально-технической базы объектов культуры путем строительства, реконструкции, проведения капитального ремонта, технического переоснащения муниципальных учреждений культуры современным непроизводственным оборудованием,  приобретение зданий для последующего размещения культурно-досуговых учреждений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Соответствие нормативу обеспеченности парками культуры и отдыха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созданных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благоустроенных парков культуры и отдыха на территории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89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Социально-экономические условия реализации бюджетной и налоговой политики Московской области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Базируясь на ключевых параметрах прогноза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- экономического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 2018-2020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формированию бюджетной и налоговой политики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основные параметры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Домодедово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 год.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0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58902"/>
              </p:ext>
            </p:extLst>
          </p:nvPr>
        </p:nvGraphicFramePr>
        <p:xfrm>
          <a:off x="395535" y="908721"/>
          <a:ext cx="8568953" cy="58025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373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34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7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08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95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3 до 7 лет, получающих дошкольное образование в текущем году, к сумме численности детей в возрасте от 3 до 7 лет, получающих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дошкольное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образование в текущем году, и численности детей в возрасте от 3 до 7 лет, находящихся в очереди на получение в текущем году дошкольного образования (на конец года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Президента РФ  от 07.05.2012    № 599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331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Отношение численности детей в возрасте от 1,5 до 3 лет, осваивающих образовательные программы дошкольного образования, к сумме численности детей в возрасте от 1,5 до 3 лет, осваивающих образовательные программы дошкольного образования, и численности детей в возрасте от 1,5 до 3 лет, состоящих на учёте для предоставления места в дошкольном образовательном учреждении с предпочтительной датой приема в текущем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92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дошкольных образовательных организаций по годам реализации программы, в том числе за счет внебюджетных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источников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053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дошкольных образовательных организаций к среднемесячной  заработной плате в общеобразовательных организациях в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73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79053"/>
              </p:ext>
            </p:extLst>
          </p:nvPr>
        </p:nvGraphicFramePr>
        <p:xfrm>
          <a:off x="395535" y="908721"/>
          <a:ext cx="8568953" cy="4129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Подпрограмма I «Дошкольное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Ясли – детям - Создание  и развитие ясельных групп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 в возрасте от 1,5 до 7 лет, охваченных дошкольным образованием, в общей численности детей-инвалидов данного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воспитанников дошкольных образовательных организаций, обучающихся по программам, соответствующим требованиям федерального государственного образовательного стандарта дошкольного образования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2155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128167"/>
              </p:ext>
            </p:extLst>
          </p:nvPr>
        </p:nvGraphicFramePr>
        <p:xfrm>
          <a:off x="395535" y="908721"/>
          <a:ext cx="8568953" cy="5014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 обучающихся, занимающихся в первую смену, в общей численности обучающихся общеобразовательных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организаций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которым предоставлена возможность обучаться в соответствии с основными современными требованиями, в общей численности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обучающихся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обучающихся в образовательных организациях общего образования в соответствии с федеральными государственными образовательными стандартами в общей численности обучающихся в образовательных организациях общего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684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000234"/>
              </p:ext>
            </p:extLst>
          </p:nvPr>
        </p:nvGraphicFramePr>
        <p:xfrm>
          <a:off x="395535" y="908721"/>
          <a:ext cx="8568953" cy="51666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учреждений,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обеспеченных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горячим питанием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общеобразовательных организаций общего образования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 от 17.05.2012 № 597        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121,27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построенных общеобразовательных организаций по годам реализации программы, в том числе за счет внебюджетных источников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3879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999986"/>
              </p:ext>
            </p:extLst>
          </p:nvPr>
        </p:nvGraphicFramePr>
        <p:xfrm>
          <a:off x="395535" y="908721"/>
          <a:ext cx="8568953" cy="5319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новых мест в общеобразовательных организациях Московской области (приоритетный показатель)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образования, обеспеченных доступом в информационно-телекоммуникационную сеть Интернет на скорости: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организаций дошкольного образования- не менее 2Мбит/с;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городских населенных пунктах, - не менее 100 Мбит/с;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для общеобразовательных организаций, расположенных в сельских населенных пунктах, - не менее 10 Мбит/с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7 лет) на 100    обучающихся в общеобразовательных 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организациях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012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705830"/>
              </p:ext>
            </p:extLst>
          </p:nvPr>
        </p:nvGraphicFramePr>
        <p:xfrm>
          <a:off x="395535" y="908721"/>
          <a:ext cx="8568953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Подпрограмма 2 «Общее образование»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детей-инвалидов, обучающихся по программам общего образования с использованием дистанционных образовательных технологий (от общего числа детей-инвалидов, которым это показано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инвалидов, которым созданы условия для получения качественного начального общего, основного общего, среднего общего образования, от общей численности детей- инвалидов школьного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возраста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Современное управление школой - Качество школьного образования (соответствие стандарту качества управления общеобразовательными организациями)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288,89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во вторую смену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23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21965"/>
              </p:ext>
            </p:extLst>
          </p:nvPr>
        </p:nvGraphicFramePr>
        <p:xfrm>
          <a:off x="395535" y="908721"/>
          <a:ext cx="8568953" cy="5743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в возрасте от 5 до 18 лет, обучающихся по дополнительным образовательным программам, в общей численности детей этого возраста, 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№ 599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89,92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дополнительного образования к средней заработной плате учителей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 / Указ президента РФ от 01.06.2012 № 761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 (от 5 до 18 лет), охваченных дополнительными общеразвивающими программами технической и естественнонаучной направленности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привлекаемых к участию в творческих мероприятиях, от общего числа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27,84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96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победителей и призеров творческих олимпиад, конкурсов и фестивалей  межрегионального, федерального и международного уровня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261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699709"/>
              </p:ext>
            </p:extLst>
          </p:nvPr>
        </p:nvGraphicFramePr>
        <p:xfrm>
          <a:off x="395535" y="908721"/>
          <a:ext cx="8568953" cy="5378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детей и молодежи в возрасте от 5 до 18 лет, проживающих на территории Московской области и получающих услуги в сфере дополнительного образования в частных организациях, осуществляющих образовательную деятельность по дополнительным общеобразовательным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программам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Зарплата бюджетников - отношение средней заработной платы педагогических работников организаций для детей-сирот и детей, оставшихся без попечения родителей, к среднемесячной  начисленной 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 -50 / Указ Президента РФ  от 17.05.2012    № 597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114,14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детей- инвалидов в возрасте от 5 до 18 лет, получающих дополнительное образование, от общей численности детей- инвалидов данного возраста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48,93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5573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00804"/>
              </p:ext>
            </p:extLst>
          </p:nvPr>
        </p:nvGraphicFramePr>
        <p:xfrm>
          <a:off x="395535" y="908721"/>
          <a:ext cx="8568953" cy="462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8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находящихся в трудной жизненной ситуации, охваченных отдыхом и оздоровлением, в общей численности детей в возрасте от семи до пятнадцати лет, находящихся в трудной жизненной ситуации,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детей, охваченных отдыхом и оздоровлением, в общей численности детей в возрасте от семи до пятнадцати лет, подлежащих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оздоровлению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прошедших обучение по Программе подготовки граждан, выразивших желание стать усыновителями, опекунами или попечителями детей, оставшихся без попечения родителей, по отношению к общей численности граждан, изъявивших желание получить данную муниципальную услугу.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59253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49602"/>
              </p:ext>
            </p:extLst>
          </p:nvPr>
        </p:nvGraphicFramePr>
        <p:xfrm>
          <a:off x="395535" y="908721"/>
          <a:ext cx="8568953" cy="4158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Подпрограмма 3 «Дополнительное образование, воспитание и психолого-социальное сопровождение детей»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9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обучающихся муниципальных общеобразовательных организаций, употребляющих наркотические средства и психотропные вещества, в результате проведения профилактических диагностических мероприятий в соответствии с законодательством Российской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Федерации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Школьные спортивные соревнования – Организация спортивных соревнований внутри школы- определение лучших. Межшкольные соревнования окружные/ районные, областные.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309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467806"/>
              </p:ext>
            </p:extLst>
          </p:nvPr>
        </p:nvGraphicFramePr>
        <p:xfrm>
          <a:off x="467544" y="1628800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Численность постоянного населения                      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</a:t>
            </a:r>
            <a:r>
              <a:rPr lang="ru-RU" sz="1400" dirty="0">
                <a:latin typeface="Georgia" panose="02040502050405020303" pitchFamily="18" charset="0"/>
              </a:rPr>
              <a:t>(тыс. </a:t>
            </a:r>
            <a:r>
              <a:rPr lang="ru-RU" sz="1400" dirty="0" smtClean="0">
                <a:latin typeface="Georgia" panose="02040502050405020303" pitchFamily="18" charset="0"/>
              </a:rPr>
              <a:t>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48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914017"/>
              </p:ext>
            </p:extLst>
          </p:nvPr>
        </p:nvGraphicFramePr>
        <p:xfrm>
          <a:off x="395535" y="908721"/>
          <a:ext cx="8568953" cy="32346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образования и воспитания в городском округе Домодедово на 2017- 2021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«Обеспечивающая подпрограмма»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численности педагогических и руководящих работников муниципальных дошкольных и общеобразовательных организаций, прошедших в течение последних 3 лет повышение квалификации или профессиональную переподготовку, в общей численности педагогических и руководящих работников общеобразовательных организаций до 100 процентов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8198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824332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     Доля получивших единовременную мат.помощь граждан, пострадавших от радиационных воздействий, от общего числа обратившихся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 Доля получивших единовременную мат.помощь бывших несовершеннолетних узников концлагерей,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Доля получивших единовременную мат.помощь граждан, пострадавших от политических репрессий, от общего числа обратившихся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                Доля получивших единовременною мат.помощь участников Курской битвы,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6622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375104"/>
              </p:ext>
            </p:extLst>
          </p:nvPr>
        </p:nvGraphicFramePr>
        <p:xfrm>
          <a:off x="395535" y="908721"/>
          <a:ext cx="8568953" cy="5523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                   Доля получивших единовременную мат.помощь участников обороны Москвы, включая вдов,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                   Доля получивших единовременную мат. помощь участников обороны Ленинграда,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                                Доля получивших единовременную мат. помощь участников Сталинградской битвы,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                  Доля получивших единовременную мат.помощь участников ВОВ ко Дню Победы, включая вдов, граждан возрастной группы рождения с 22.06.1927 по 03.09.1945г. и тружеников тыла зарегистрированных по месту жительства на территории городского округа Домодедово,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284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21495"/>
              </p:ext>
            </p:extLst>
          </p:nvPr>
        </p:nvGraphicFramePr>
        <p:xfrm>
          <a:off x="395535" y="908721"/>
          <a:ext cx="8568953" cy="44560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                                        Доля получивших единовременную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мат.помощь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семей погибших участников Афганских событий и локальных войн,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                                         Доля получивших выплаты единовременной материальной помощи инвалидов всех категорий в рамках проведения Дня инвалида,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                                       Доля муниципальных служащих и почетных граждан городскоготокруга Домодедово получивших ежемесячную доплату к пенсии, от общего утвержденного списка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6705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001568"/>
              </p:ext>
            </p:extLst>
          </p:nvPr>
        </p:nvGraphicFramePr>
        <p:xfrm>
          <a:off x="395535" y="908721"/>
          <a:ext cx="8568953" cy="5185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                                        Доля граждан получивших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льготную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подписку на периодические печатные издания следующим категориям граждан от общего списка: инвалидам, получающим региональную доплату к пенсии на основании Постановления Правительства Московской области от 19.01.2012 №69/54"Об утверждении Порядка назначения и выплаты региональной социальной доплаты к пенсии" (далее - Постановление Правительства Московской области от 19.01.2012 №69/54); малоимущим семьям, малоимущим одиноко проживающим гражданам и иным категориям граждан, получающим государственную социальную помощь в соответствии с Федеральным Законом РФ от 17.07.1999 № 178-ФЗ "О государственной социальной помощи" (далее - Федеральный Закон РФ от 17.07.1999 №178-ФЗ); семьям с детьми-инвалидами, получающим ежемесячное пособие на ребенка-инвалида в соответствии с Законом МО от 12.01.2006 №1/2006-ОЗ "О мерах социальной поддержки семьи и детей в Московской области" (далее - Закон МО от 12.01.2006 №1/2006-ОЗ); представителям Домодедовской районной организации Всероссийского общества инвалидов; членам Домодедовской местной организации Московской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обласнтой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организации Всероссийского общества слепых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88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590673"/>
              </p:ext>
            </p:extLst>
          </p:nvPr>
        </p:nvGraphicFramePr>
        <p:xfrm>
          <a:off x="395535" y="908721"/>
          <a:ext cx="8568953" cy="5676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                                         Доля получивших выплату единовременной материальной помощи малоимущих граждан от общего числа обратившихся и получивших ежемесячную доплату к пенсии бывших руководителей исполнительного комитета Домодедовского городского Совета и Домодедовского комитета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КПСС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                                        Доля получивших единовременную материальную помощь граждан, находящихся в трудной жизненной ситуации,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                                       Доля граждан, получивших единовременную материальную помощь по медицинским показаниям,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                            Организация горячего питания граждан пожилого возраста, инвалидов и других категорий граждан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порция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10583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722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80553"/>
              </p:ext>
            </p:extLst>
          </p:nvPr>
        </p:nvGraphicFramePr>
        <p:xfrm>
          <a:off x="395535" y="908721"/>
          <a:ext cx="8568953" cy="5064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                                        Доля получивших субсидии на оплату жилого помещения и коммунальных услуг малоимущих семей, оказавшихся в трудной жизненной ситуации, которую они не могут преодолеть самостоятельно по независящим от них причинам, не имеющих возможности предоставления полного пакета документов для назначения субсидии и имеющие среднедушевой доход ниже величины прожиточного минимума в Московской области (не попадающих под действие Постановления Правительства РФ от 14 декабря 2005 года №761 "О предоставлении субсидий на оплату жилого помещения и коммунальных услуг", от общего числа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обратившихся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18                                      Доля отдельных категорий граждан получивших компенсацию на оплату жилищно-коммунальных услуг,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3267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644134"/>
              </p:ext>
            </p:extLst>
          </p:nvPr>
        </p:nvGraphicFramePr>
        <p:xfrm>
          <a:off x="395535" y="908721"/>
          <a:ext cx="8568953" cy="44476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I. Социальная поддержка граждан пожилого возраста, ветеранов, инвалидов и других категорий граждан городского округа Домодедово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19                                       Доля граждан, получивших   субсидию на оплату жилья и коммунальных услуг, от общего числа обратившихся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20                                         Доля льготной категории граждан  получивших выплаты по капитальному ремонту жилищного фонда,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21                                             Доля  отдельных категорий граждан, получивших бесплатное зубопротезирование, от общего числа обратившихся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9525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345259"/>
              </p:ext>
            </p:extLst>
          </p:nvPr>
        </p:nvGraphicFramePr>
        <p:xfrm>
          <a:off x="395535" y="908721"/>
          <a:ext cx="8568953" cy="5788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II. Формирование доступной среды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797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Приобретение технических средств реабилитации для граждан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  Доступная среда - Доступность для инвалидов и других маломобильных групп населения муниципальных приоритетных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64,46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Приобретение  оборудования, строительство пандусов для обеспечения беспрепятственного доступа маломобильных групп населения.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Приобретение специализированных велосипедов детям - инвалидам для преодоления препятствий в общении с обычными детьми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Приобретение тренажера- вертикализатора для граждан с ограниченными возможностями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1521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271009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Обеспеченность населения врачами (на 10тыс. населения)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Привлечение участковых врачей: 1 врач - 1 участок (Отсутствие (сокращение) дефицита врачей - привлечение / стимулирование / жилье)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       Доля медицинских работников государственных учреждений здравоохранения муниципального образования, обеспеченных жилыми помещениями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                      Смертность от дорожно-транспортных происшествий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случаев на 100 тыс.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07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797800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1400" dirty="0" smtClean="0">
                <a:latin typeface="Georgia" panose="02040502050405020303" pitchFamily="18" charset="0"/>
              </a:rPr>
              <a:t>     (руб.)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33019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41721"/>
              </p:ext>
            </p:extLst>
          </p:nvPr>
        </p:nvGraphicFramePr>
        <p:xfrm>
          <a:off x="395535" y="908721"/>
          <a:ext cx="8568953" cy="5828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«Социальная защита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III. Создание условий для оказания медицинской помощи населению на 2017-2021 годы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                               Диспансеризация - Доля населения, прошедшего диспансеризацию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100,54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                 Доля обучающихся в муниципальных образовательных учреждениях, прошедших профилактические осмотры с целью раннего выявления лиц, допускающих немедицинское потребление наркотических средств от количества обучающихся с 13 лет в  общеобразовательных организациях, подлежащих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профосмотрам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                                Доля населения, которым проведены профилактические осмотры на туберкулез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Уровень обеспеченности  полноценным питанием беременных женщин, кормящих матерей и детей в возрасте до трех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0202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741700"/>
              </p:ext>
            </p:extLst>
          </p:nvPr>
        </p:nvGraphicFramePr>
        <p:xfrm>
          <a:off x="395535" y="908721"/>
          <a:ext cx="8568953" cy="55324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жителей муниципального образования Московской области, систематически занимающихся физической культурой и спортом, в общей численности населения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введенных в эксплуатацию тренировочных площадок муниципальных образований Московской области, соответствующих требованиям ФИФА, предназначенных для проведения предсоревновательных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тренировок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соглашению, заключенному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Фактическая обеспеченность населения Московской области объектами спорта (единовременная пропускная способность объектов спорта)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 на 10 000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267,7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275,05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Доля организаций, оказывающих услуги по спортивной подготовке в соответсвии с федеральными стандартами спортивной подготовки, в общем количестве организаций в сфере физической культуры и спорта Московской области, в том числе для лиц с ограниченными возможностями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соглашению, заключенному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89430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072190"/>
              </p:ext>
            </p:extLst>
          </p:nvPr>
        </p:nvGraphicFramePr>
        <p:xfrm>
          <a:off x="395535" y="908721"/>
          <a:ext cx="8568953" cy="53715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Доля населения городского округа Домодедово, занятого в экономике, занимающегося физической культурой и спортом, в общей численности населения, занятого в экономике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Доля обучающихся и студентов, систематически занимающихся физической культурой и спортом, в общей численности обучающихся и студентов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93,44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Доля жителей, занимающихся в спортивных организациях, в общей численности детей и молодежи в возрасте 6 - 15 лет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57,29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Доля лиц с ограниченными возможностями здоровья и инвалидов, систематически занимающихся физической культурой и спортом, в общей численности указанной категории населения, проживающих в муниципальном образовании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211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174608"/>
              </p:ext>
            </p:extLst>
          </p:nvPr>
        </p:nvGraphicFramePr>
        <p:xfrm>
          <a:off x="395535" y="908721"/>
          <a:ext cx="8568953" cy="5387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Эффективность использования существующих объектов спорта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ежегодному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Доля 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Всероссийского физкультурно-спортивного комплекса "Готов к труду и обороне" (ГТО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51,46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Доля обучающихся и студентов - жителей городского округа Домодедово, выполнивших нормативы Всероссийского физкультурно-спортивного комплекса "Готов к труду и обороне" (ГТО), в общей численности населения, принявшего участие в сдаче нормативов Всероссийского физкультурно-спортивного комплекса "Готов к труду и обороне" (ГТО)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8101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883296"/>
              </p:ext>
            </p:extLst>
          </p:nvPr>
        </p:nvGraphicFramePr>
        <p:xfrm>
          <a:off x="395535" y="908721"/>
          <a:ext cx="8568953" cy="56848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"Развитие физической культуры и спорта в городском округе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Количество объектов физической культуры и спорта, на которых произведена модернизация материально-технической базы путем проведения капитального ремонта и технического переоснащения в муниципальных образованиях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Количество плоскостных спортивных сооружений  в муниципальных образованиях Московской области, на которых проведен капитальный ремонт и приобретено оборудование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к ежегодному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Количество установленных скейт-парков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соглашений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15. Количество установленных площадок для сдачи нормативов комплекса «Готов к труду и обороне» в муниципальных образованиях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соглашений с ФОИВ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7160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065189"/>
              </p:ext>
            </p:extLst>
          </p:nvPr>
        </p:nvGraphicFramePr>
        <p:xfrm>
          <a:off x="395535" y="908721"/>
          <a:ext cx="8568953" cy="5688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8606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5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76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39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"Молодое поколение городского округа Домодедово на 2017 - 2021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мероприятий патриотической тематики, в том числе по допризывной подготовке для подростков и молодежи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1657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Доля молодых граждан, принимающих участие в добровольческой деятельности,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Доля молодых граждан, участвующих в деятельности общественных организаций и объединений, к общему числу молодых граждан в городского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Целевой показатель 4. Доля молодых граждан, принимающих участие в мероприятиях по гражданско-патриотическому,  воспитанию, к общему числу молодых граждан в городском округе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667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Работай с молодежью - Уровень обеспеченности учреждениями по работе с молодежью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6090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082216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обрабатываемой пашни в общей площади пашни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99,31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Вовлечение в оборот выбывших сельскохозяйственных угодий за счет проведения культуртехнических работ сельскохозяйственными товаропроизводителями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обращению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Производство зерновых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18600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27009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крестьянских (фермерских хозяйств, начинающих фермеров, осуществивших проекты создания  и развития своих хозяйств с помощью государственной поддержки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1367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64279"/>
              </p:ext>
            </p:extLst>
          </p:nvPr>
        </p:nvGraphicFramePr>
        <p:xfrm>
          <a:off x="395535" y="908721"/>
          <a:ext cx="8568953" cy="5837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Индекс производства продукции растениеводства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108,17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Объем инвестиций, привлеченных в текущем году по реализуемым инвестиционным проектам АПК, находящимся в единой автоматизированной системе мониторинга инвестиционных проектов Министерства инвестиций и инноваций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2637,9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Производство скота и птицы на убой в хозяйствах (в живом весе)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17419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Производство молока во всех категориях хозяйств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обращению Губернатора Московской области, 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54032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49795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50674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7798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71988"/>
              </p:ext>
            </p:extLst>
          </p:nvPr>
        </p:nvGraphicFramePr>
        <p:xfrm>
          <a:off x="395535" y="908721"/>
          <a:ext cx="8568953" cy="52107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Реализация молока сельскохозяйственными предприятиями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тонн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46062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42729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45645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Ввод мощностей животноводческих комплексов молочного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скотомест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Количество семейных животноводческих ферм, осуществляющих развитие своих хозяйств за счет грантовой поддержки (за отчетный год)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Индекс производства продукции животноводства в хозяйствах всех категорий (в сопоставимых ценах к предыдущему году)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92,9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29510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781073"/>
              </p:ext>
            </p:extLst>
          </p:nvPr>
        </p:nvGraphicFramePr>
        <p:xfrm>
          <a:off x="395535" y="908721"/>
          <a:ext cx="8568953" cy="5860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отраслей сельского хозяйства городского округа Домодедово Московской области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Численность племенного поголовья коров молочного направления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7105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14. Численность племенного поголовья крупного рогатого скота мясного направления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голов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15. Общее количество планируемых к отлову безнадзор ных животных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16. Земля должна работать - Вовлечение в оборот земель сельхозназначения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116,67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31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17. Хозяйствуй умело - Индекс производства продукции сельского хозяйства в хозяйствах всех категорий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100,44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92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83736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Общая численность безработных граждан </a:t>
            </a:r>
            <a:r>
              <a:rPr lang="ru-RU" sz="1400" dirty="0" smtClean="0">
                <a:latin typeface="Georgia" panose="02040502050405020303" pitchFamily="18" charset="0"/>
              </a:rPr>
              <a:t>                                                                           (чел.)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128433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160269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«Устойчивое развитие сельских территорий на 2014-2020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Ввод (приобретение) жилья для граждан, проживающих в сельской местности,в том числе для молодых семей и молодых  специалистов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метров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9422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621564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«Сельское хозяйство городского округа Домодедово Московской области на 2014-2020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«Борьба с борщевиком Сосновского на территории городского округа Домодедово Московской области на 2018-2020годы»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Сокращение площади, занятой борщевиком  Сосновского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приоритетеный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тыс.гектар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0,08616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0,321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8635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558329"/>
              </p:ext>
            </p:extLst>
          </p:nvPr>
        </p:nvGraphicFramePr>
        <p:xfrm>
          <a:off x="395535" y="908721"/>
          <a:ext cx="8568953" cy="50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   Количество исследуемых компонентов окружающей природной среды (атмосферный воздух, поверхностные  и подземные воды, отходы) на основе ГИС-технологий 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Снижение сброса загрязняющих веществ в стоках и повышение качества очистки сточных вод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Доля ликвидированных несанкционированных (стихийных) свалок (навалов), в общем количестве выявленных несанкционированных (стихийных) свалок (навалов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Количество изданной экологической литературы (детский экологический атлас)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641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680382"/>
              </p:ext>
            </p:extLst>
          </p:nvPr>
        </p:nvGraphicFramePr>
        <p:xfrm>
          <a:off x="395535" y="908721"/>
          <a:ext cx="8568953" cy="51845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1"Охрана окружающей среды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Количество мероприятий по экологическому воспитанию и просвещению населения на территории городского округа Домодедово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Соответствие расходов на природоохранную деятельность, установленных муниципальной экологической программой нормативу расходов на природоохранную деятельность, установленному Правительством Московской области (28,6 руб./чел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435,26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    Количество очищенных береговых зон водоемов городского округа Домодедово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  Обустройство  и содержание зон отдыха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3884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585438"/>
              </p:ext>
            </p:extLst>
          </p:nvPr>
        </p:nvGraphicFramePr>
        <p:xfrm>
          <a:off x="395535" y="908721"/>
          <a:ext cx="8568953" cy="4879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«Обеспечение безопасности гидротехнических сооружений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обследованных гидротехнических сооружений находящихся в муниципальной собственности  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гидротехнических сооружений, занесенных в реестр объектов недвижимости в качестве бесхозяйных, к общему количеству выявленных бесхозяйных сооружений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 Проведение плановых работ по содержанию гидротехнических сооружений находящихся в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   Количество гидротехнических  сооружений, находящихся в муниципальной собственности, для которых разработана проектно-сметная документация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6669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55671"/>
              </p:ext>
            </p:extLst>
          </p:nvPr>
        </p:nvGraphicFramePr>
        <p:xfrm>
          <a:off x="395535" y="908721"/>
          <a:ext cx="8568953" cy="5306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«Охрана особо охраняемых природных   территорий  местного значения, городских лесов и лесопарковых зон, озелененных территорий городского округа Домодедово и борьба с сорной растительностью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Доля санитарно-оздоровительных мероприятий проведенных в зонах озелененных территорий, в общем объеме санитарно-оздоровительных мероприятий в зонах озелененных территорий, требующих выполнения.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Посадка зеленых насаждений в границах зон  озелененных территорий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Доля площади озелененных территорий, на которых проведены работы по инвентаризации зеленых насаждений, в общей площади озелененных территорий требующих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инвентаризации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   Площадь обследованных территорий, покрытых зелеными насаждениями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89168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05696"/>
              </p:ext>
            </p:extLst>
          </p:nvPr>
        </p:nvGraphicFramePr>
        <p:xfrm>
          <a:off x="395535" y="908721"/>
          <a:ext cx="8568953" cy="4656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«Экология и окружающая среда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«Охрана особо охраняемых природных   территорий  местного значения, городских лесов и лесопарковых зон, озелененных территорий городского округа Домодедово и борьба с сорной растительностью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Соответствие фактической площади озелененных территорий минимально необходимой площади озелененных территорий  согласно нормативам  градостроительного проектирования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     Доля земель находящихся в муниципальной собственности, на которых проведены работы по уничтожению сорной растительности (борщевик Сосновского) в общей площади земель, предназначенных для восстановления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Площадь проводимых работ  по уничтожению  сорной растительностью (борщевик Сосновского)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85855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920993"/>
              </p:ext>
            </p:extLst>
          </p:nvPr>
        </p:nvGraphicFramePr>
        <p:xfrm>
          <a:off x="395535" y="908721"/>
          <a:ext cx="8568953" cy="4625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 «Снижение рисков, смягчение последствий возникновения  чрезвычайных ситуаций природного и техногенного характера на территории городского округа Домодедово на 2017 - 2021 годы.»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                    Процент готовности муниципального образования Московской области к действиям по предназначению при возникновении чрезвычайных ситуаций (происшествий) природного и техногенного характера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65,04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Процент исполнения органом местного самоуправления Домодедово Московской области полномочий по обеспечению безопасности людей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воде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Сокращение среднего времени совместного реагирования нескольких экстренных оперативных служб на обращения населения по единому номеру «112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»</a:t>
                      </a: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территории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8049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28814"/>
              </p:ext>
            </p:extLst>
          </p:nvPr>
        </p:nvGraphicFramePr>
        <p:xfrm>
          <a:off x="395535" y="908721"/>
          <a:ext cx="8568953" cy="4006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«Развитие и совершенствование системы оповещения и информирования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Увеличение процента территории муниципального образования Московской области покрытия системой централизованного оповещения и информирования при чрезвычайных ситуациях или угрозе их возникновения территории муниципального образования.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Доля построения и развития систем аппаратно-программного комплекса «Безопасный город» на территории муниципального образования Московской области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2385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76330"/>
              </p:ext>
            </p:extLst>
          </p:nvPr>
        </p:nvGraphicFramePr>
        <p:xfrm>
          <a:off x="395535" y="908721"/>
          <a:ext cx="8568953" cy="4229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пожарной безопасности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Повышение степени пожарной защищенности муниципального образования Московской области, по отношению к базовому периоду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Количество пожаров на 100 тысяч человек населения, проживающего на территории муниципального образования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ед. на 100 тыс.чел.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3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Подмосковье без пожаров – Снижение количества пожаров, погибших и травмированных на 10 тысяч населения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Symbol"/>
                        </a:rPr>
                        <a:t>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57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527203"/>
              </p:ext>
            </p:extLst>
          </p:nvPr>
        </p:nvGraphicFramePr>
        <p:xfrm>
          <a:off x="457200" y="1481138"/>
          <a:ext cx="7931224" cy="4684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</a:t>
            </a:r>
            <a:r>
              <a:rPr lang="ru-RU" sz="1400" dirty="0" smtClean="0">
                <a:latin typeface="Georgia" panose="02040502050405020303" pitchFamily="18" charset="0"/>
              </a:rPr>
              <a:t>(</a:t>
            </a:r>
            <a:r>
              <a:rPr lang="ru-RU" sz="1400" dirty="0">
                <a:latin typeface="Georgia" panose="02040502050405020303" pitchFamily="18" charset="0"/>
              </a:rPr>
              <a:t>тыс. м2 общей площади)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2675596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554930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«Обеспечение мероприятий гражданской обороны на территории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            Увеличение степени готовности муниципального образования Московской области в области гражданской обороны по отношению к базовому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показателю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52262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466004"/>
              </p:ext>
            </p:extLst>
          </p:nvPr>
        </p:nvGraphicFramePr>
        <p:xfrm>
          <a:off x="395535" y="908721"/>
          <a:ext cx="8568953" cy="5444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                                                Снижение общего количества преступлений, совершенных на территории муниципального образования, не менее чем на 5 %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</a:t>
                      </a:r>
                      <a:b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2483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   Безопасный город - Безопасность проживания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                                        Доля объектов социальной сферы, мест с массовым пребыванием людей и коммерческих объектов, оборудованных системами видеонаблюдения и подключенных к системе  «Безопасный регион» в общем числе таковых  </a:t>
                      </a:r>
                      <a:endParaRPr lang="ru-RU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                                     Уровень обеспеченности помещениями для работы участковых уполномоченных полиции в муниципальных образованиях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    Количество народных дружинников на 10 тысяч населения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кол. чел. на 10 тыс. нас.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437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10697"/>
              </p:ext>
            </p:extLst>
          </p:nvPr>
        </p:nvGraphicFramePr>
        <p:xfrm>
          <a:off x="395535" y="908721"/>
          <a:ext cx="8568953" cy="50013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            Увеличение доли  социально значимых объектов (учреждений), оборудованных в целях антитеррористической защищенности средствами безопасности  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                    Увеличение доли выявленных административных правонарушений при содействии членов общественных формирований правоохранительной направленности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          Снижение доли несовершеннолетних в общем числе лиц, совершивших преступления  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                            Недопущение (снижение)  преступлений экстремистской направленности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0686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47865"/>
              </p:ext>
            </p:extLst>
          </p:nvPr>
        </p:nvGraphicFramePr>
        <p:xfrm>
          <a:off x="395535" y="908721"/>
          <a:ext cx="8568953" cy="3853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«Безопасность населения городского округа Домодедово на 2017 - 2021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"Профилактика преступлений и иных правонарушений на территории городского округа Домодедово на 2017-2021 годы"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числа лиц (школьников, студентов), охваченных профилактическими медицинскими осмотрами с целью раннего выявления незаконного потребления наркотических средств</a:t>
                      </a:r>
                      <a:b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из обращения Губернатора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1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числа лиц, состоящих на диспансерном наблюдении с диагнозом «Употребление наркотиков с вредными последствиями»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309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597588"/>
              </p:ext>
            </p:extLst>
          </p:nvPr>
        </p:nvGraphicFramePr>
        <p:xfrm>
          <a:off x="395535" y="908721"/>
          <a:ext cx="8568953" cy="29298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«Обеспечение жильем молодых семей городского округа Домодедово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молодых семей, получивших свидетельство о праве на получение социальной выплаты на приобретение (строительство) жилого помещения.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97107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61172"/>
              </p:ext>
            </p:extLst>
          </p:nvPr>
        </p:nvGraphicFramePr>
        <p:xfrm>
          <a:off x="395535" y="908721"/>
          <a:ext cx="8568953" cy="4960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 «Обеспечение жильем отдельных категорий граждан, установленных федеральным законодательством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ветеранов  и инвалидов Великой Отечественной войны, членов семей погибших (умерших) инвалидов и участников Великой Отечественной войны, получивших государственную поддержку по обеспечению жилыми помещениями за счет средств федерального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инвалидов и ветеранов боевых действий, членов семей погибших (умерших) инвалидов и ветеранов боевых действий,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инвалидов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семей, имеющих детей-инвалидов, получивших государственную поддержку по обеспечению жилыми помещениями за счет средств федерального бюджета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граждан, уволенных с военной службы, и приравненных к ним лиц, получивших государственную поддержку по обеспечению жилымим помещениями за счет средств федерального бюджета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31962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744351"/>
              </p:ext>
            </p:extLst>
          </p:nvPr>
        </p:nvGraphicFramePr>
        <p:xfrm>
          <a:off x="395535" y="908721"/>
          <a:ext cx="8568953" cy="5377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«Обеспечение жильем детей-сирот и детей, оставшихся без попечения родителей, лиц из числа детей-сирот и детей, оставшихся без попечения родителей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Численность детей - сирот и детей, оставшихся без попечения родителей, лиц из числа детей-сирот и детей,  оставшихся без попечения родителей, обеспеченных благоустроенными жилыми помещениями специализированного жилищного фонда по договорам найма специализированных жилых помещений в отчетном финансовом году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Соглашение с федеральным органом федеральной власти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Доля детей-сирот и детей, оставшихся без попечения родителей, лиц из числа детей-сирот и детей, оставшихся без попечения родителей, состоящих на учете на получение жилого помещения, включая лиц в возрасте от 23 лет и старше, обеспеченных жилыми помещениями за отчетный год, в общей численности детей-сирот и детей, оставшихся без попечения родителей, включенных в список детей-сирот и детей, оставшихся без попечения родителей, лиц из их числа детей-сирот и детей, оставшихся без попечения родителей, лиц из их числа, которые подлежат обеспечению жилыми помещениями, в отчетном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70894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10099"/>
              </p:ext>
            </p:extLst>
          </p:nvPr>
        </p:nvGraphicFramePr>
        <p:xfrm>
          <a:off x="395535" y="908721"/>
          <a:ext cx="8568953" cy="30822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«Улучшение жилищных условий семей, имеющих семь и более детей на 2017-2021 годы»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свидетельств о праве на получение жилищной субсидии на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приобретение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жилого помещения или строительство индивидуального жилого дома, выданных семьям, имеющим семь и более детей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штук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33596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828541"/>
              </p:ext>
            </p:extLst>
          </p:nvPr>
        </p:nvGraphicFramePr>
        <p:xfrm>
          <a:off x="395535" y="908721"/>
          <a:ext cx="8568953" cy="4758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Объем ввода жилья по стандартам эконом-класса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216,30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121,14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88,21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Объем ввода индивидуального жилищного строительства, построенного населением за счет собственных и (или) кредитных средств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тыс.кв. м.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    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150,00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163,62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Количество объектов, исключенных из перечня проблемных объектов в отчетном году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Московскоц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Количество пострадавших граждан- соинвесторов, права которых обеспечены в отчетном году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Московскоц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333333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82524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848984"/>
              </p:ext>
            </p:extLst>
          </p:nvPr>
        </p:nvGraphicFramePr>
        <p:xfrm>
          <a:off x="395535" y="908721"/>
          <a:ext cx="8568953" cy="48797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«Комплексное освоение земельных участков в целях жилищного строительства и развитие застроенных территорий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Держим стройки на контроле-Количество объектов, находящихся на контроле Минстроя МО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 Решаем проблемы обматутых  дольщиков - Количество обманутых дольщиков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18,17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 "Проблемные стройки (Подмосковья)- Количество проблемных объектов, по которым нарушены права участников долевого </a:t>
                      </a:r>
                      <a:r>
                        <a:rPr lang="ru-RU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строительства</a:t>
                      </a:r>
                    </a:p>
                    <a:p>
                      <a:pPr algn="l" fontAlgn="t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Нет аварийному жилью - Исполнение программы "Переселение граждан из аварийного жилищного фонда в МО на 2016- 2020 года"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55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823523"/>
              </p:ext>
            </p:extLst>
          </p:nvPr>
        </p:nvGraphicFramePr>
        <p:xfrm>
          <a:off x="457200" y="1481138"/>
          <a:ext cx="781812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1400" dirty="0">
                <a:latin typeface="Georgia" panose="02040502050405020303" pitchFamily="18" charset="0"/>
              </a:rPr>
              <a:t>Уровень обеспеченности населения жильем на конец года </a:t>
            </a:r>
            <a:r>
              <a:rPr lang="ru-RU" sz="1400" dirty="0" smtClean="0">
                <a:latin typeface="Georgia" panose="02040502050405020303" pitchFamily="18" charset="0"/>
              </a:rPr>
              <a:t>          </a:t>
            </a:r>
            <a:r>
              <a:rPr lang="ru-RU" sz="1400" dirty="0">
                <a:latin typeface="Georgia" panose="02040502050405020303" pitchFamily="18" charset="0"/>
              </a:rPr>
              <a:t>(кв. </a:t>
            </a:r>
            <a:r>
              <a:rPr lang="ru-RU" sz="1400" dirty="0" smtClean="0">
                <a:latin typeface="Georgia" panose="02040502050405020303" pitchFamily="18" charset="0"/>
              </a:rPr>
              <a:t>м. </a:t>
            </a:r>
            <a:r>
              <a:rPr lang="ru-RU" sz="1400" dirty="0">
                <a:latin typeface="Georgia" panose="02040502050405020303" pitchFamily="18" charset="0"/>
              </a:rPr>
              <a:t>на человека)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38667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66258"/>
              </p:ext>
            </p:extLst>
          </p:nvPr>
        </p:nvGraphicFramePr>
        <p:xfrm>
          <a:off x="395535" y="908721"/>
          <a:ext cx="8568953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«Жилище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6  «Обеспечение жилыми помещениями граждан, состоящих на учете в качестве нуждающихся в жилых помещениях, предоставляемых по договорам социального найма 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Количество  семей, получивших жилые помещения и улучшивших свои жилищные условия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                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Семей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32168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12261"/>
              </p:ext>
            </p:extLst>
          </p:nvPr>
        </p:nvGraphicFramePr>
        <p:xfrm>
          <a:off x="395535" y="908721"/>
          <a:ext cx="8568953" cy="5581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1 «Комфортная городская среда на территории городского округа Домодедово»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Увеличение доли благоустроенных общественных и дворовых территорий от общего количества общественных и дворовых территорий Московской области (по результатам инвентаризации)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благоустроенных общественных территорий (в разрезе видов территорий), в том числе:                                                -зоны отдыха, пешеходные зоны, набережные;                                    -скверы;                                                                            -площади;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Обеспеченность обустроенными дворовыми территориями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%/единица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40/129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50/162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50/162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установленных детских игровых площадок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Чистое Подмосковье – Заключение и исполнение договоров на вывоз отходов в ИЖС и СНТ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86,64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88,72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58592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76738"/>
              </p:ext>
            </p:extLst>
          </p:nvPr>
        </p:nvGraphicFramePr>
        <p:xfrm>
          <a:off x="395535" y="908721"/>
          <a:ext cx="8568953" cy="4970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Доля муниципальных образований Московской области обеспечивающих условия для повышения уровня благоустройства территорий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муниципальных образований МО, обеспечивающих условия для повышения уровня благоустройства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31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Сокращение уровня износа электросетевого хозяйства систем наружного освещения с применением СИП и высокоэффективных светильников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объектов электросетевого хозяйства, систем наружного и архитектурно-художественного освещения на которых реализованы мероприятия по устройству и капитальному ремонту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51564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658928"/>
              </p:ext>
            </p:extLst>
          </p:nvPr>
        </p:nvGraphicFramePr>
        <p:xfrm>
          <a:off x="395535" y="908721"/>
          <a:ext cx="8568953" cy="3458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«Благоустройство территории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Количество рассмотренных дел об административных правонарушениях в сфере благоустройства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5: Светлый город –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Приведение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 нормативному освещению улиц, проездов, набережных в городских и сельских поселениях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0413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81083"/>
              </p:ext>
            </p:extLst>
          </p:nvPr>
        </p:nvGraphicFramePr>
        <p:xfrm>
          <a:off x="395535" y="908721"/>
          <a:ext cx="8568953" cy="5651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«Формирование современной комфортной городской среды на территории городского округа Домодедово на 2018-2022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«Создание условий для обеспечения комфортного проживания жителей в многоквартирных домах городского округа Домодедово»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Макропоказатель верхнего уровня: Доля муниципальных образований Московской области обеспечивающих условия для комфортного проживания жителей в многоквартирных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домах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1: Количество отремонтированных подъездов МКД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2: Количество МКД, в которых проведен капитальный ремонт в рамках региональной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3: Количество многоквартирных домов, прошедших комплексный капитальный ремонт и соответствующих нормальному классу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энергоэффективности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выше (A, B, C, D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4: Новая культура сбора отходов (ТКО) – Оснащение контейнерных площадок МКД контейнерами для раздельного сбора отходов (ТКО)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74,63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35822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071005"/>
              </p:ext>
            </p:extLst>
          </p:nvPr>
        </p:nvGraphicFramePr>
        <p:xfrm>
          <a:off x="395535" y="908721"/>
          <a:ext cx="8568953" cy="5671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«Развитие малого и среднего предпринимательства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среднесписочной численности работников (без внешних совместителей) субъектов малого и среднего предпринимательства в среднесписочной численности работников (без внешних совместителей) всех предприятий и организаций    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24,49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29,28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2. Количество малых и средних предприятий на 1 000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Указ Президента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Количество вновь созданных предприятий малого и среднего бизнеса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Ежегодное обращение Губернатора Московской области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279,00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Малый бизнес большого региона - Прирост количества субъектов малого и среднего предпринимательства на 10 тыс.населения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111,73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120,62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Создаем рабочие места в малом бизнес - Отношение численности работников МСП к численности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13,66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08283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10717"/>
              </p:ext>
            </p:extLst>
          </p:nvPr>
        </p:nvGraphicFramePr>
        <p:xfrm>
          <a:off x="395535" y="908721"/>
          <a:ext cx="8568953" cy="4229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2 «Содействие занятости населения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 . Уровень официально регистрируемой безработицы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0,52-0,55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Число пострадавших в результате несчастных случаев на производстве со смертельным  исходом, в расчете на 1 000 работающих (по кругу организаций муниципальной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собственности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(Кч)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Удельный вес рабочих мест, на которых проведена специальная оценка условий  труда, в общем количестве рабочих мест (по кругу организаций муниципальной собственности)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91,96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7933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025819"/>
              </p:ext>
            </p:extLst>
          </p:nvPr>
        </p:nvGraphicFramePr>
        <p:xfrm>
          <a:off x="395535" y="908721"/>
          <a:ext cx="8568953" cy="57240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3  «Развитие конкуренции в городском округе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Доля обоснованных, частично обоснованных жалоб в Федеральную антимонопольную службу (от общего количества опубликованных торгов)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Доля общей экономии денежных средств от общей суммы объявленных торгов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Доля несостоявшихся торгов от общего количества объявленных торгов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41,86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Среднее количество участников на торгах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Доля закупок среди субъектов малого предпринимательства, социально ориентированных некоммерческих организаций, осуществляемых в соответствии с Федеральным законом от 05.04.2013 № 44-ФЗ «О контрактной системе в сфере закупок товаров, работ, услуг для обеспечения государственных и муниципальных нужд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»</a:t>
                      </a:r>
                    </a:p>
                    <a:p>
                      <a:pPr algn="l" fontAlgn="t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60,15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Количество реализованных требований Стандарта развития конкуренции в Московской области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4327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940567"/>
              </p:ext>
            </p:extLst>
          </p:nvPr>
        </p:nvGraphicFramePr>
        <p:xfrm>
          <a:off x="395535" y="908721"/>
          <a:ext cx="8568953" cy="5322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95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Объем инвестиций, привлеченный в основной капитал  по инвестиционным проектам (без учета бюджетных инвестиций и жилищного строительства), находящимся в системе ЕАС ПИП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млн.руб.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22 601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21 500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28 670,50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 Количество созданных рабочих мест, всего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2 002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2 570,00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Увеличение среднемесячной  заработной платы работников организаций, не относящихся к субъектам малого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предпринимательства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Инвестируй в Подмосковье - Объем инвестиций, привлеченных в основной капитал (без учета бюджетных инвестиций и жилищного строительства), на душу населения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Тыс. 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197,34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Процент заполняемости индустриального парка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81,80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324321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57238"/>
              </p:ext>
            </p:extLst>
          </p:nvPr>
        </p:nvGraphicFramePr>
        <p:xfrm>
          <a:off x="395535" y="908721"/>
          <a:ext cx="8568953" cy="4984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4  «Инвестиции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801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6. Количество привлеченных резидентов индустриальных парков, технопарков, промышленных площадок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7. Количество резидентов индустриальных парков, технопарков, промышленных площадок начавших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производство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 8. Количество созданных новых индустриальных парков, технопарков, промышленных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площадок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«Зарплата без долгов - задолженность по выплате заработной платы (кол-во организаций; численность работников, сумма задолженности)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256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562074"/>
          </a:xfrm>
        </p:spPr>
        <p:txBody>
          <a:bodyPr>
            <a:normAutofit/>
          </a:bodyPr>
          <a:lstStyle/>
          <a:p>
            <a:pPr marL="137160" indent="0"/>
            <a:r>
              <a:rPr lang="ru-RU" sz="1400" dirty="0">
                <a:latin typeface="Georgia" panose="02040502050405020303" pitchFamily="18" charset="0"/>
              </a:rPr>
              <a:t>Бюджетная политика городского округа Домодедово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968592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Основными направлениями бюджетной политики при формировании бюджета городского округа Домодедово являются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37160" indent="0" algn="just">
              <a:lnSpc>
                <a:spcPct val="120000"/>
              </a:lnSpc>
              <a:buNone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долгосрочной сбалансированности и устойчивости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доходного потенциала бюджета городского округа Домодедово;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безусловное исполнение принятых социальных обязательств;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Указов Президента России, направленных на решение неотложных проблем социально-экономического развития страны;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бюджетных расходов;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программно-целевого принципа планирования бюджета;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качества предоставления государственных и муниципальных услуг;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открытости и прозрачности бюджетного процесса;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поддержание умеренной долговой нагрузки на бюджет городского округа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 algn="just">
              <a:lnSpc>
                <a:spcPct val="120000"/>
              </a:lnSpc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Основные приоритеты расходов бюджета городского округа Домодедово  определены с учетом необходимости решения неотложных проблем экономического и социального развития, достижения целевых показателей, обозначенных в указах Президента Российской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1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393150"/>
              </p:ext>
            </p:extLst>
          </p:nvPr>
        </p:nvGraphicFramePr>
        <p:xfrm>
          <a:off x="395535" y="908721"/>
          <a:ext cx="8568953" cy="4818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1.  Обеспеченность населения площадью торговых объектов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кв.м на 1000 человек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1055,2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1 110,3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2. Количество проведенных ярмарок на одно место, включенное в сводный перечень мест для проведения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ярмарок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3.  Количество доставок товаров автолавками и автомагазинами в сельские населенные пункты городского округа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Домодедово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 в неделю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4.  Доля ликвидированных розничных рынков, несоответствующих требованиям законодательства, от общего количества выявленных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несанкционированных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66,67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570856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195571"/>
              </p:ext>
            </p:extLst>
          </p:nvPr>
        </p:nvGraphicFramePr>
        <p:xfrm>
          <a:off x="395535" y="908721"/>
          <a:ext cx="8568953" cy="51163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5.  Количество введенных объектов по продаже отечественной сельскохозяйственной продукции «Подмосковный фермер»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6.  Прирост посадочных мест на объектах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7.  Обеспеченность населения услугами общественного питания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Показатель муниципальной программы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пос./мест на 1000 жителей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8. Прирост рабочих мест на объектах бытовых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9. Количество введенных банных объектов по программе "100 бань Подмосковья"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0987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27090"/>
              </p:ext>
            </p:extLst>
          </p:nvPr>
        </p:nvGraphicFramePr>
        <p:xfrm>
          <a:off x="395535" y="908721"/>
          <a:ext cx="8568953" cy="5701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«Предпринимательство   городского округа Домодедово на 2017-2021 годы»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5 «Развитие потребительского рынка и услуг на территории городского округа Домодедово 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10. Наличие на территории городского округа Домодедово муниципального казенного учреждения в сфере погребения и похоронного дела по принципу: 1 городской округ - 1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МКУ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11. Чистое кладбище -  Доля кладбищ, соответствующих требованиям Порядка деятельности общественных кладбищ и крематориев на территории Московской области 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12. Цивилизованная торговля -   Эффективность работы органов местного самоуправления по организации торговой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Баллы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 13. Доля обслуживаемых населенных пунктов от общего числа населенных пунктов муниципального образования, соответствующих критериям отбора получателей субсидии на частичную компенсацию транспортных расходов организаций и индивидуальных предпринимателей по доставке продовольственных и не продовольственных товаров в сельские населенные пункты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Отраслевой приоритетный 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процент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08332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814021"/>
              </p:ext>
            </p:extLst>
          </p:nvPr>
        </p:nvGraphicFramePr>
        <p:xfrm>
          <a:off x="395535" y="908721"/>
          <a:ext cx="8568953" cy="5854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8567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23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3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2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необходимым компьютерным оборудованием с предустановленным общесистемным программным обеспечением и организационной техникой в соответствии с требованиями нормативных правовых актов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9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обеспеченных необходимыми услугами связи в том числе для оказания государственных и муниципальных услуг 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форме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защищенных по требованиям безопасности информации информационных систем, используемых ОМСУ муниципального образования Московской области, в соответствии с категорией обрабатываемой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персональных компьютеров, используемых на рабочих местах работников ОМСУ муниципального образования Московской области, обеспеченных антивирусным программным обеспечением с регулярным обновлением соответствующих баз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1088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767544"/>
              </p:ext>
            </p:extLst>
          </p:nvPr>
        </p:nvGraphicFramePr>
        <p:xfrm>
          <a:off x="395535" y="908721"/>
          <a:ext cx="8568953" cy="58001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027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982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3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153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22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работников ОМСУ муниципального образования Московской области, обеспеченных средствами электронной подписи в соответствии с установленными требованиями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531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документов служебной переписки ОМСУ муниципального образования Московской области и их подведомственных учреждений с ЦИОГВ и ГО Московской области, подведомственными ЦИОГВ и ГО Московской области организациями и учреждениями, не содержащих персональные данные и конфиденциальные сведения и направляемых исключительно в электронном виде с использованием МСЭД и средств электронной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подписи</a:t>
                      </a:r>
                    </a:p>
                    <a:p>
                      <a:pPr algn="just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91,94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57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использующих механизм получения государственных и муниципальных услуг в электронной форме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212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 и их подведомственных учреждений, использующих региональные межведомственные информационные системы поддержки обеспечивающих функций и контроля результативности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98482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57437"/>
              </p:ext>
            </p:extLst>
          </p:nvPr>
        </p:nvGraphicFramePr>
        <p:xfrm>
          <a:off x="395535" y="908721"/>
          <a:ext cx="8568953" cy="57336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1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3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а также находящихся в их ведении организаций, предприятий и учреждений, участвующих в планировании, подготовке, проведении и контроле исполнения конкурентных процедур с использованием ЕАСУЗ, включая подсистему портал исполнения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контрактов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53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ОМСУ муниципального образования Московской области, а также находящихся в их ведении организаций и учреждений, использующих ЕИСУГИ для учета и контроля эффективности использования государственного и муниципального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имущества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6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используемых в деятельности ОМСУ муниципального образования Московской области информационно-аналитических сервисов ЕИАС ЖКХ 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1654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Качественные услуги – Доля муниципальных (государственных) услуг,  по которым нарушены регламентные сроки.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885964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176188"/>
              </p:ext>
            </p:extLst>
          </p:nvPr>
        </p:nvGraphicFramePr>
        <p:xfrm>
          <a:off x="395535" y="908721"/>
          <a:ext cx="8568953" cy="5435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8530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7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17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6442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Удобные услуги – Доля муниципальных (государственных) услуг, по которым заявления поданы в электронном виде через региональный портал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83,04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Ответь вовремя - Доля жалоб, поступивших на портал «Добродел», по которым нарушен срок подготовки ответа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618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Обратная связь – Доля зарегистрированных обращений граждан, требующих устранение проблемы, по которым в регламентные сроки предоставлены ответы, подтверждающие их решение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59,12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165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 образования, обеспеченных доступом в информационно-телекоммуникационную сеть Интернет на скорости: для организаций дошкольного образования – не менее 2 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организаций, расположенных в городских населенных пунктах, – не менее 100 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общеобразовательных организаций, расположенных в сельских населенных пунктах, – не 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Мбит/с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53880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660433"/>
              </p:ext>
            </p:extLst>
          </p:nvPr>
        </p:nvGraphicFramePr>
        <p:xfrm>
          <a:off x="395535" y="908721"/>
          <a:ext cx="8568953" cy="58410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4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Количество современных компьютеров (со сроком эксплуатации не более семи лет) на 100 обучающихся в общеобразовательных организациях муниципального образования Московской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области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единица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38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положительно рассмотренных заявлений на размещение антенно-мачтовых сооружений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связи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_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4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многоквартирных домов, имеющих возможность пользоваться услугами проводного и мобильного доступа в информационно-телекоммуникационную сеть Интернет на скорости не менее 1 Мбит/с, предоставляемыми не менее чем 2 операторами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связи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80,25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25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муниципальных учреждений культуры, обеспеченных доступом в информационно-телекоммуникационную сеть Интернет на скорости: для учреждений культуры, расположенных в городских населенных пунктах, – не менее 50 Мбит/с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; для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учреждений культуры, расположенных в сельских населенных пунктах, – не менее 10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Мбит/с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Увеличение доли граждан, зарегистрированных в ЕСИА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47,7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862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415429"/>
              </p:ext>
            </p:extLst>
          </p:nvPr>
        </p:nvGraphicFramePr>
        <p:xfrm>
          <a:off x="395535" y="908721"/>
          <a:ext cx="8568953" cy="27828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1   «Развитие информационной и технической инфраструктуры экосистемы цифровой экономики городского округа Домодедово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муниципальных организаций в муниципальном образовании Московской области, обеспеченных современными аппаратно-программными комплексами со средствами криптографической защиты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информации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22529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>
                <a:latin typeface="Georgia" panose="02040502050405020303" pitchFamily="18" charset="0"/>
              </a:rPr>
              <a:t>Результаты реализации муниципальных программ городского округа </a:t>
            </a:r>
            <a:r>
              <a:rPr lang="ru-RU" sz="1400" dirty="0" smtClean="0">
                <a:latin typeface="Georgia" panose="02040502050405020303" pitchFamily="18" charset="0"/>
              </a:rPr>
              <a:t>Домодедово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47988"/>
              </p:ext>
            </p:extLst>
          </p:nvPr>
        </p:nvGraphicFramePr>
        <p:xfrm>
          <a:off x="395535" y="908721"/>
          <a:ext cx="8568953" cy="3912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6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1987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Тип показателя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Единица измерения</a:t>
                      </a:r>
                    </a:p>
                    <a:p>
                      <a:pPr marL="0" algn="ctr" rtl="0" eaLnBrk="1" fontAlgn="b" latinLnBrk="0" hangingPunct="1"/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Базовое значение 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Планируемое значение показателя на 2018 год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Rпi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Достигнутое значение показателя за  январь-декабрь 2018 года   (</a:t>
                      </a:r>
                      <a:r>
                        <a:rPr kumimoji="0" lang="ru-RU" sz="1000" b="1" kern="1200" dirty="0" err="1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Rфi</a:t>
                      </a:r>
                      <a:r>
                        <a:rPr kumimoji="0" lang="ru-RU" sz="10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6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0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 программа  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«Эффективная власть на 2017-2021 годы» 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8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    2 «Снижение административных барьеров, повышение качества и доступности предоставления государственных и муниципальных услуг, в том числе на базе многофункциональных центров предоставления государственных и муниципальных услуг на 2017-2021 годы»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Доля граждан, имеющих доступ к получению государственных и муниципальных услуг по принципу «одного окна» по месту пребывания, в том числе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МФЦ</a:t>
                      </a:r>
                    </a:p>
                    <a:p>
                      <a:pPr algn="l" fontAlgn="t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Среднее время ожидания в очереди для получения государственных (муниципальных)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мин.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2E2E2E"/>
                          </a:solidFill>
                          <a:effectLst/>
                          <a:latin typeface="Times New Roman"/>
                        </a:rPr>
                        <a:t>Быстрые услуги - Доля заявителей МФЦ, ожидающих в очереди более 12,5 минут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Рейтинг-50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Уровень удовлетворенности граждан качеством предоставления государственных и муниципальных услуг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Приоритетный целевой показатель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5397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15340</TotalTime>
  <Words>26991</Words>
  <Application>Microsoft Office PowerPoint</Application>
  <PresentationFormat>Экран (4:3)</PresentationFormat>
  <Paragraphs>6412</Paragraphs>
  <Slides>180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180</vt:i4>
      </vt:variant>
    </vt:vector>
  </HeadingPairs>
  <TitlesOfParts>
    <vt:vector size="191" baseType="lpstr">
      <vt:lpstr>Arial</vt:lpstr>
      <vt:lpstr>Calibri</vt:lpstr>
      <vt:lpstr>Georgia</vt:lpstr>
      <vt:lpstr>Lucida Sans Unicode</vt:lpstr>
      <vt:lpstr>Symbol</vt:lpstr>
      <vt:lpstr>Times New Roman</vt:lpstr>
      <vt:lpstr>Verdana</vt:lpstr>
      <vt:lpstr>Wingdings</vt:lpstr>
      <vt:lpstr>Wingdings 2</vt:lpstr>
      <vt:lpstr>Wingdings 3</vt:lpstr>
      <vt:lpstr>Открытая</vt:lpstr>
      <vt:lpstr>Бюджет для граждан на основании Решения Совета депутатов городского округа Домодедово «Об отчете об исполнении бюджета городского округа Домодедово за 2018 год»  </vt:lpstr>
      <vt:lpstr>Глоссарий</vt:lpstr>
      <vt:lpstr>Социально-экономические условия реализации бюджетной и налоговой политики Московской области</vt:lpstr>
      <vt:lpstr>Численность постоянного населения                                                                          (тыс. чел.)</vt:lpstr>
      <vt:lpstr>Среднемесячная заработная плата работников крупных и средних организаций      (руб.)</vt:lpstr>
      <vt:lpstr>Общая численность безработных граждан                                                                            (чел.)</vt:lpstr>
      <vt:lpstr>Ввод  в эксплуатацию жилых домов, построенных за счет всех источников финансирования  (тыс. м2 общей площади)</vt:lpstr>
      <vt:lpstr>Уровень обеспеченности населения жильем на конец года           (кв. м. на человека)</vt:lpstr>
      <vt:lpstr>Бюджетная политика городского округа Домодедово</vt:lpstr>
      <vt:lpstr>Муниципальный (местный) бюджет - форма образования и расходования денежных средств, предназначенных для финансового обеспечения задач и функций местного самоуправления</vt:lpstr>
      <vt:lpstr>Презентация PowerPoint</vt:lpstr>
      <vt:lpstr>Основные параметры отчета об исполнении бюджета городского округа  Домодедово за 2018 год (тыс.руб.)</vt:lpstr>
      <vt:lpstr>Доходы/расходы 2017 – 2018 годы (млн.руб.)</vt:lpstr>
      <vt:lpstr>Дефицит 2017 – 2018 годы (млн.руб.)</vt:lpstr>
      <vt:lpstr>Объем и структура муниципального внутреннего долга городского округа Домодедово 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2017-2018 годы (млн. руб.)</vt:lpstr>
      <vt:lpstr>Удельный вес налоговых и неналоговых доходов на душу населения (руб./чел.)</vt:lpstr>
      <vt:lpstr>Изменение структуры межбюджетных трансфертов в 2017-2018 годы (млн. руб.)</vt:lpstr>
      <vt:lpstr>Расходы бюджета городского округа в 2017-2018 годах  по разделам, (тыс. руб.)</vt:lpstr>
      <vt:lpstr>Структура расходов 2018 года (млн. руб.)</vt:lpstr>
      <vt:lpstr>Сведения о фактических расходах  по муниципальным программам в 2018 году (тыс. руб.),  (% исполнения плановых целевых показателей)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городского округа Домодедово от 25.09.2007 №1-4/53 (с учет. изм. и доп.) «Об установлении и введении в действие земельного налога»                                                                                                                       тыс.руб.  </vt:lpstr>
      <vt:lpstr>Информация о налоговых ставках по налогу на имущество физических лиц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Результаты реализации муниципальных программ городского округа Домодедово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Сводный оперативный (годовой) отчёт о ходе реализации муниципальных программ городского округа Домодедово 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Информация о расходах бюджета с учетом интересов целевых групп пользователей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Cоциально-значимые объекты, строительство (реконструкция) которых осуществляется с участием средств бюджета городского округа Домодедово </vt:lpstr>
      <vt:lpstr>Финансовое управление администрации городского округа Домодедово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Путилова Т.С.</cp:lastModifiedBy>
  <cp:revision>2184</cp:revision>
  <cp:lastPrinted>2019-07-08T12:53:45Z</cp:lastPrinted>
  <dcterms:created xsi:type="dcterms:W3CDTF">2015-09-30T07:48:07Z</dcterms:created>
  <dcterms:modified xsi:type="dcterms:W3CDTF">2024-12-26T14:51:38Z</dcterms:modified>
</cp:coreProperties>
</file>